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jpg" ContentType="image/jp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2756" y="95618"/>
            <a:ext cx="6388734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4727" y="4517844"/>
            <a:ext cx="5427980" cy="239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://www.technologystudent.com/joints/forest3a.html" TargetMode="External"/><Relationship Id="rId4" Type="http://schemas.openxmlformats.org/officeDocument/2006/relationships/hyperlink" Target="http://www.technologystudent.com/" TargetMode="External"/><Relationship Id="rId5" Type="http://schemas.openxmlformats.org/officeDocument/2006/relationships/hyperlink" Target="mailto:techteacher@technologystudent.com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://www.technologystudent.com/joints/forest3a.html" TargetMode="External"/><Relationship Id="rId4" Type="http://schemas.openxmlformats.org/officeDocument/2006/relationships/hyperlink" Target="http://www.technologystudent.com/despro_3/lean1.html" TargetMode="External"/><Relationship Id="rId5" Type="http://schemas.openxmlformats.org/officeDocument/2006/relationships/hyperlink" Target="http://www.technologystudent.com/despro_3/lean2.html" TargetMode="External"/><Relationship Id="rId6" Type="http://schemas.openxmlformats.org/officeDocument/2006/relationships/hyperlink" Target="http://www.technologystudent.com/despro_3/revcard_lean1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joints/forest3a.html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://www.technologystudent.com/prddes_2/global1.html" TargetMode="External"/><Relationship Id="rId5" Type="http://schemas.openxmlformats.org/officeDocument/2006/relationships/hyperlink" Target="http://www.technologystudent.com/prddes_2/global2.html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://www.technologystudent.com/joints/forest3a.html" TargetMode="External"/><Relationship Id="rId4" Type="http://schemas.openxmlformats.org/officeDocument/2006/relationships/image" Target="../media/image7.jpg"/><Relationship Id="rId5" Type="http://schemas.openxmlformats.org/officeDocument/2006/relationships/image" Target="../media/image8.jpg"/><Relationship Id="rId6" Type="http://schemas.openxmlformats.org/officeDocument/2006/relationships/image" Target="../media/image9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prddes1/perfpk3.html" TargetMode="External"/><Relationship Id="rId3" Type="http://schemas.openxmlformats.org/officeDocument/2006/relationships/hyperlink" Target="http://www.technologystudent.com/prddes1/perfpk4.html" TargetMode="External"/><Relationship Id="rId4" Type="http://schemas.openxmlformats.org/officeDocument/2006/relationships/hyperlink" Target="http://www.technologystudent.com/designpro/prtpro5.htm" TargetMode="External"/><Relationship Id="rId5" Type="http://schemas.openxmlformats.org/officeDocument/2006/relationships/hyperlink" Target="http://www.technologystudent.com/despro2/drink7.htm" TargetMode="External"/><Relationship Id="rId6" Type="http://schemas.openxmlformats.org/officeDocument/2006/relationships/hyperlink" Target="http://www.technologystudent.com/despro2/drink14.htm" TargetMode="Externa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despro_3/promopk2.html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://www.technologystudent.com/joints/forest3a.html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despro2/prneff2.htm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://www.technologystudent.com/joints/forest3a.html" TargetMode="External"/><Relationship Id="rId5" Type="http://schemas.openxmlformats.org/officeDocument/2006/relationships/hyperlink" Target="http://www.technologystudent.com/prddes1/perfpk12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prddes1/brand1.html" TargetMode="External"/><Relationship Id="rId3" Type="http://schemas.openxmlformats.org/officeDocument/2006/relationships/hyperlink" Target="http://www.technologystudent.com/prddes1/brand2.html" TargetMode="External"/><Relationship Id="rId4" Type="http://schemas.openxmlformats.org/officeDocument/2006/relationships/hyperlink" Target="https://www.facebook.com/groups/254963448192823/" TargetMode="External"/><Relationship Id="rId5" Type="http://schemas.openxmlformats.org/officeDocument/2006/relationships/hyperlink" Target="http://www.technologystudent.com/joints/forest3a.html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prddes1/markrs1.html" TargetMode="External"/><Relationship Id="rId3" Type="http://schemas.openxmlformats.org/officeDocument/2006/relationships/hyperlink" Target="http://www.technologystudent.com/prddes1/marks2.html" TargetMode="External"/><Relationship Id="rId4" Type="http://schemas.openxmlformats.org/officeDocument/2006/relationships/hyperlink" Target="http://www.technologystudent.com/prddes1/markrs2.html" TargetMode="External"/><Relationship Id="rId5" Type="http://schemas.openxmlformats.org/officeDocument/2006/relationships/hyperlink" Target="http://www.technologystudent.com/prddes1/ict1.html" TargetMode="External"/><Relationship Id="rId6" Type="http://schemas.openxmlformats.org/officeDocument/2006/relationships/hyperlink" Target="http://www.technologystudent.com/joints/forest3a.html" TargetMode="External"/><Relationship Id="rId7" Type="http://schemas.openxmlformats.org/officeDocument/2006/relationships/hyperlink" Target="https://www.facebook.com/groups/254963448192823/" TargetMode="Externa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://www.technologystudent.com/pdf14/maths3.pdf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joints_flsh/phosphor1.html" TargetMode="External"/><Relationship Id="rId3" Type="http://schemas.openxmlformats.org/officeDocument/2006/relationships/hyperlink" Target="http://www.technologystudent.com/joints_flsh/recard_phos1.html" TargetMode="External"/><Relationship Id="rId4" Type="http://schemas.openxmlformats.org/officeDocument/2006/relationships/hyperlink" Target="https://www.facebook.com/groups/254963448192823/" TargetMode="External"/><Relationship Id="rId5" Type="http://schemas.openxmlformats.org/officeDocument/2006/relationships/hyperlink" Target="http://www.technologystudent.com/joints/forest3a.html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://www.technologystudent.com/joints/forest3a.html" TargetMode="External"/><Relationship Id="rId4" Type="http://schemas.openxmlformats.org/officeDocument/2006/relationships/hyperlink" Target="http://www.technologystudent.com/energy1/engex.htm" TargetMode="External"/><Relationship Id="rId5" Type="http://schemas.openxmlformats.org/officeDocument/2006/relationships/hyperlink" Target="http://www.technologystudent.com/forcmom/motion2.html" TargetMode="External"/><Relationship Id="rId6" Type="http://schemas.openxmlformats.org/officeDocument/2006/relationships/hyperlink" Target="http://www.technologystudent.com/joints_flsh/metalfoam1.html" TargetMode="External"/><Relationship Id="rId7" Type="http://schemas.openxmlformats.org/officeDocument/2006/relationships/image" Target="../media/image1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designpro/model1.htm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://www.technologystudent.com/joints/forest3a.html" TargetMode="External"/><Relationship Id="rId5" Type="http://schemas.openxmlformats.org/officeDocument/2006/relationships/hyperlink" Target="http://www.technologystudent.com/prddes1/modmat1.html" TargetMode="External"/><Relationship Id="rId6" Type="http://schemas.openxmlformats.org/officeDocument/2006/relationships/hyperlink" Target="http://www.technologystudent.com/prddes1/modemat2.html" TargetMode="Externa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despro_flsh/time15.html" TargetMode="External"/><Relationship Id="rId3" Type="http://schemas.openxmlformats.org/officeDocument/2006/relationships/hyperlink" Target="http://www.technologystudent.com/despro_flsh/time16.html" TargetMode="External"/><Relationship Id="rId4" Type="http://schemas.openxmlformats.org/officeDocument/2006/relationships/hyperlink" Target="https://www.facebook.com/groups/254963448192823/" TargetMode="External"/><Relationship Id="rId5" Type="http://schemas.openxmlformats.org/officeDocument/2006/relationships/hyperlink" Target="http://www.technologystudent.com/joints/forest3a.html" TargetMode="External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://www.technologystudent.com/joints/forest3a.html" TargetMode="External"/><Relationship Id="rId4" Type="http://schemas.openxmlformats.org/officeDocument/2006/relationships/hyperlink" Target="http://www.technologystudent.com/designpro/natwd1.htm" TargetMode="External"/><Relationship Id="rId5" Type="http://schemas.openxmlformats.org/officeDocument/2006/relationships/hyperlink" Target="http://www.technologystudent.com/despro_flsh/phillipe1.html" TargetMode="External"/><Relationship Id="rId6" Type="http://schemas.openxmlformats.org/officeDocument/2006/relationships/hyperlink" Target="http://www.technologystudent.com/joints/plywood1.html" TargetMode="External"/><Relationship Id="rId7" Type="http://schemas.openxmlformats.org/officeDocument/2006/relationships/hyperlink" Target="http://www.technologystudent.com/joints_flsh/property3.html" TargetMode="External"/><Relationship Id="rId8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://www.technologystudent.com/joints/forest3a.html" TargetMode="External"/><Relationship Id="rId4" Type="http://schemas.openxmlformats.org/officeDocument/2006/relationships/hyperlink" Target="http://www.technologystudent.com/despro_flsh/iterative1.html" TargetMode="External"/><Relationship Id="rId5" Type="http://schemas.openxmlformats.org/officeDocument/2006/relationships/hyperlink" Target="http://www.technologystudent.com/equip1/inject1.htm" TargetMode="External"/><Relationship Id="rId6" Type="http://schemas.openxmlformats.org/officeDocument/2006/relationships/hyperlink" Target="http://www.technologystudent.com/pdf14/maths4.pdf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joints/titanium1.html" TargetMode="External"/><Relationship Id="rId3" Type="http://schemas.openxmlformats.org/officeDocument/2006/relationships/hyperlink" Target="http://www.technologystudent.com/despro_flsh/graphene1.html" TargetMode="External"/><Relationship Id="rId4" Type="http://schemas.openxmlformats.org/officeDocument/2006/relationships/hyperlink" Target="http://www.technologystudent.com/despro_flsh/graphene2.html" TargetMode="External"/><Relationship Id="rId5" Type="http://schemas.openxmlformats.org/officeDocument/2006/relationships/hyperlink" Target="http://www.technologystudent.com/energy1/nuclear1.htm" TargetMode="External"/><Relationship Id="rId6" Type="http://schemas.openxmlformats.org/officeDocument/2006/relationships/hyperlink" Target="http://www.technologystudent.com/energy1/rwaste1.htm" TargetMode="External"/><Relationship Id="rId7" Type="http://schemas.openxmlformats.org/officeDocument/2006/relationships/hyperlink" Target="https://www.facebook.com/groups/254963448192823/" TargetMode="External"/><Relationship Id="rId8" Type="http://schemas.openxmlformats.org/officeDocument/2006/relationships/hyperlink" Target="http://www.technologystudent.com/joints/forest3a.html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pdf14/maths4.pdf" TargetMode="External"/><Relationship Id="rId3" Type="http://schemas.openxmlformats.org/officeDocument/2006/relationships/hyperlink" Target="http://www.technologystudent.com/joints/forest3a.html" TargetMode="External"/><Relationship Id="rId4" Type="http://schemas.openxmlformats.org/officeDocument/2006/relationships/hyperlink" Target="https://www.facebook.com/groups/254963448192823/" TargetMode="External"/><Relationship Id="rId5" Type="http://schemas.openxmlformats.org/officeDocument/2006/relationships/hyperlink" Target="http://www.technologystudent.com/energy1/nuclear1.htm" TargetMode="External"/><Relationship Id="rId6" Type="http://schemas.openxmlformats.org/officeDocument/2006/relationships/hyperlink" Target="http://www.technologystudent.com/energy1/rwaste1.htm" TargetMode="External"/><Relationship Id="rId7" Type="http://schemas.openxmlformats.org/officeDocument/2006/relationships/image" Target="../media/image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chnologystudent.com/joints_flsh/metalfoam1.html" TargetMode="External"/><Relationship Id="rId3" Type="http://schemas.openxmlformats.org/officeDocument/2006/relationships/hyperlink" Target="http://www.technologystudent.com/joints/plywood1.html" TargetMode="External"/><Relationship Id="rId4" Type="http://schemas.openxmlformats.org/officeDocument/2006/relationships/hyperlink" Target="https://www.facebook.com/groups/254963448192823/" TargetMode="External"/><Relationship Id="rId5" Type="http://schemas.openxmlformats.org/officeDocument/2006/relationships/hyperlink" Target="http://www.technologystudent.com/joints/forest3a.html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joints_flsh/metal7.html" TargetMode="External"/><Relationship Id="rId3" Type="http://schemas.openxmlformats.org/officeDocument/2006/relationships/hyperlink" Target="http://www.technologystudent.com/joints_flsh/revcard_metal6.html" TargetMode="External"/><Relationship Id="rId4" Type="http://schemas.openxmlformats.org/officeDocument/2006/relationships/hyperlink" Target="https://www.facebook.com/groups/254963448192823/" TargetMode="External"/><Relationship Id="rId5" Type="http://schemas.openxmlformats.org/officeDocument/2006/relationships/hyperlink" Target="http://www.technologystudent.com/joints/forest3a.html" TargetMode="External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Relationship Id="rId9" Type="http://schemas.openxmlformats.org/officeDocument/2006/relationships/hyperlink" Target="http://www.technologystudent.com/joints/sing1a.htm" TargetMode="External"/><Relationship Id="rId10" Type="http://schemas.openxmlformats.org/officeDocument/2006/relationships/hyperlink" Target="http://www.technologystudent.com/joints/revcard_oneoff1.html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://www.technologystudent.com/joints/forest3a.html" TargetMode="External"/><Relationship Id="rId4" Type="http://schemas.openxmlformats.org/officeDocument/2006/relationships/hyperlink" Target="http://www.technologystudent.com/equip1/braz1.htm" TargetMode="External"/><Relationship Id="rId5" Type="http://schemas.openxmlformats.org/officeDocument/2006/relationships/hyperlink" Target="http://www.technologystudent.com/joints/braz2.ht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8661" y="107680"/>
            <a:ext cx="55181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SAMPLE </a:t>
            </a:r>
            <a:r>
              <a:rPr dirty="0" spc="-5"/>
              <a:t>DESIGN AND</a:t>
            </a:r>
            <a:r>
              <a:rPr dirty="0" spc="-140"/>
              <a:t> </a:t>
            </a:r>
            <a:r>
              <a:rPr dirty="0"/>
              <a:t>TECHNOLOGY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38985" y="448192"/>
            <a:ext cx="41973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GCSE </a:t>
            </a:r>
            <a:r>
              <a:rPr dirty="0" u="heavy" sz="24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heavy" sz="2400" spc="-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PAPER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386" y="1201546"/>
            <a:ext cx="6781800" cy="2794000"/>
          </a:xfrm>
          <a:custGeom>
            <a:avLst/>
            <a:gdLst/>
            <a:ahLst/>
            <a:cxnLst/>
            <a:rect l="l" t="t" r="r" b="b"/>
            <a:pathLst>
              <a:path w="6781800" h="2794000">
                <a:moveTo>
                  <a:pt x="0" y="0"/>
                </a:moveTo>
                <a:lnTo>
                  <a:pt x="6781800" y="0"/>
                </a:lnTo>
                <a:lnTo>
                  <a:pt x="6781800" y="2794000"/>
                </a:lnTo>
                <a:lnTo>
                  <a:pt x="0" y="2794000"/>
                </a:lnTo>
                <a:lnTo>
                  <a:pt x="0" y="0"/>
                </a:lnTo>
                <a:close/>
              </a:path>
            </a:pathLst>
          </a:custGeom>
          <a:ln w="1799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82725" y="1369806"/>
            <a:ext cx="51276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50565" algn="l"/>
              </a:tabLst>
            </a:pPr>
            <a:r>
              <a:rPr dirty="0" baseline="-3968" sz="2100" spc="-7" b="1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dirty="0" baseline="-3968" sz="2100" spc="22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-3968" sz="2100" spc="-7" b="1">
                <a:solidFill>
                  <a:srgbClr val="151616"/>
                </a:solidFill>
                <a:latin typeface="Arial"/>
                <a:cs typeface="Arial"/>
              </a:rPr>
              <a:t>NUMBER	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CANDIDATE</a:t>
            </a:r>
            <a:r>
              <a:rPr dirty="0" sz="14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NUMBER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21018" y="2436606"/>
            <a:ext cx="40671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3840" algn="l"/>
              </a:tabLst>
            </a:pP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1018" y="2855706"/>
            <a:ext cx="40671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3840" algn="l"/>
              </a:tabLst>
            </a:pP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5675" y="2436606"/>
            <a:ext cx="6232525" cy="1115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SURNAME</a:t>
            </a:r>
            <a:endParaRPr sz="14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162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FORENAME(S)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219190" algn="l"/>
              </a:tabLst>
            </a:pP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CANDIDATE</a:t>
            </a:r>
            <a:r>
              <a:rPr dirty="0" sz="1400" spc="-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SIGNITURE </a:t>
            </a:r>
            <a:r>
              <a:rPr dirty="0" sz="1400" spc="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789761" y="1670109"/>
          <a:ext cx="1283970" cy="32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"/>
                <a:gridCol w="317500"/>
                <a:gridCol w="317500"/>
                <a:gridCol w="316865"/>
              </a:tblGrid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293009" y="1670109"/>
          <a:ext cx="1602740" cy="32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"/>
                <a:gridCol w="317500"/>
                <a:gridCol w="317500"/>
                <a:gridCol w="317500"/>
                <a:gridCol w="318134"/>
              </a:tblGrid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548220" y="954211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05780" y="939555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09154" y="4581457"/>
            <a:ext cx="3901440" cy="1234440"/>
          </a:xfrm>
          <a:custGeom>
            <a:avLst/>
            <a:gdLst/>
            <a:ahLst/>
            <a:cxnLst/>
            <a:rect l="l" t="t" r="r" b="b"/>
            <a:pathLst>
              <a:path w="3901440" h="1234439">
                <a:moveTo>
                  <a:pt x="0" y="0"/>
                </a:moveTo>
                <a:lnTo>
                  <a:pt x="3901440" y="0"/>
                </a:lnTo>
                <a:lnTo>
                  <a:pt x="3901440" y="1234440"/>
                </a:lnTo>
                <a:lnTo>
                  <a:pt x="0" y="1234440"/>
                </a:lnTo>
                <a:lnTo>
                  <a:pt x="0" y="0"/>
                </a:lnTo>
                <a:close/>
              </a:path>
            </a:pathLst>
          </a:custGeom>
          <a:ln w="9004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1920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960"/>
              </a:spcBef>
            </a:pPr>
            <a:r>
              <a:rPr dirty="0" spc="-5"/>
              <a:t>Materials </a:t>
            </a:r>
            <a:r>
              <a:rPr dirty="0"/>
              <a:t>required for this</a:t>
            </a:r>
            <a:r>
              <a:rPr dirty="0" spc="-5"/>
              <a:t> </a:t>
            </a:r>
            <a:r>
              <a:rPr dirty="0"/>
              <a:t>examination:</a:t>
            </a:r>
          </a:p>
          <a:p>
            <a:pPr marL="1324610" indent="-227965">
              <a:lnSpc>
                <a:spcPts val="1490"/>
              </a:lnSpc>
              <a:spcBef>
                <a:spcPts val="860"/>
              </a:spcBef>
              <a:buChar char="·"/>
              <a:tabLst>
                <a:tab pos="1324610" algn="l"/>
                <a:tab pos="1325245" algn="l"/>
              </a:tabLst>
            </a:pPr>
            <a:r>
              <a:rPr dirty="0" spc="-5" b="0">
                <a:latin typeface="Arial"/>
                <a:cs typeface="Arial"/>
              </a:rPr>
              <a:t>normal writing and drawing</a:t>
            </a:r>
            <a:r>
              <a:rPr dirty="0" spc="1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instruments</a:t>
            </a:r>
          </a:p>
          <a:p>
            <a:pPr marL="1324610" indent="-227965">
              <a:lnSpc>
                <a:spcPts val="1305"/>
              </a:lnSpc>
              <a:buChar char="·"/>
              <a:tabLst>
                <a:tab pos="1324610" algn="l"/>
                <a:tab pos="1325245" algn="l"/>
              </a:tabLst>
            </a:pPr>
            <a:r>
              <a:rPr dirty="0" spc="-5" b="0">
                <a:latin typeface="Arial"/>
                <a:cs typeface="Arial"/>
              </a:rPr>
              <a:t>a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spc="-5" b="0">
                <a:latin typeface="Arial"/>
                <a:cs typeface="Arial"/>
              </a:rPr>
              <a:t>calculator</a:t>
            </a:r>
          </a:p>
          <a:p>
            <a:pPr marL="1304925" indent="-208279">
              <a:lnSpc>
                <a:spcPts val="1500"/>
              </a:lnSpc>
              <a:buChar char="·"/>
              <a:tabLst>
                <a:tab pos="1304925" algn="l"/>
                <a:tab pos="1305560" algn="l"/>
              </a:tabLst>
            </a:pPr>
            <a:r>
              <a:rPr dirty="0" spc="-5" b="0">
                <a:latin typeface="Arial"/>
                <a:cs typeface="Arial"/>
              </a:rPr>
              <a:t>a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protractor.</a:t>
            </a: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/>
              <a:t>Instructions to</a:t>
            </a:r>
            <a:r>
              <a:rPr dirty="0" spc="-5"/>
              <a:t> </a:t>
            </a:r>
            <a:r>
              <a:rPr dirty="0"/>
              <a:t>candidates:</a:t>
            </a:r>
          </a:p>
          <a:p>
            <a:pPr marL="299085" indent="-227965">
              <a:lnSpc>
                <a:spcPts val="1490"/>
              </a:lnSpc>
              <a:spcBef>
                <a:spcPts val="840"/>
              </a:spcBef>
              <a:buChar char="·"/>
              <a:tabLst>
                <a:tab pos="298450" algn="l"/>
                <a:tab pos="299085" algn="l"/>
              </a:tabLst>
            </a:pPr>
            <a:r>
              <a:rPr dirty="0" spc="-5" b="0">
                <a:latin typeface="Arial"/>
                <a:cs typeface="Arial"/>
              </a:rPr>
              <a:t>Use black ink or black ball-point pen. Use pencil only </a:t>
            </a:r>
            <a:r>
              <a:rPr dirty="0" b="0">
                <a:latin typeface="Arial"/>
                <a:cs typeface="Arial"/>
              </a:rPr>
              <a:t>for</a:t>
            </a:r>
            <a:r>
              <a:rPr dirty="0" spc="204" b="0">
                <a:latin typeface="Arial"/>
                <a:cs typeface="Arial"/>
              </a:rPr>
              <a:t> </a:t>
            </a:r>
            <a:r>
              <a:rPr dirty="0" spc="-5" b="0">
                <a:latin typeface="Arial"/>
                <a:cs typeface="Arial"/>
              </a:rPr>
              <a:t>drawing.</a:t>
            </a:r>
          </a:p>
          <a:p>
            <a:pPr marL="299085" indent="-227965">
              <a:lnSpc>
                <a:spcPts val="1300"/>
              </a:lnSpc>
              <a:buChar char="·"/>
              <a:tabLst>
                <a:tab pos="298450" algn="l"/>
                <a:tab pos="299085" algn="l"/>
              </a:tabLst>
            </a:pPr>
            <a:r>
              <a:rPr dirty="0" spc="-5" b="0">
                <a:latin typeface="Arial"/>
                <a:cs typeface="Arial"/>
              </a:rPr>
              <a:t>Fill in </a:t>
            </a:r>
            <a:r>
              <a:rPr dirty="0" b="0">
                <a:latin typeface="Arial"/>
                <a:cs typeface="Arial"/>
              </a:rPr>
              <a:t>the </a:t>
            </a:r>
            <a:r>
              <a:rPr dirty="0" spc="-5" b="0">
                <a:latin typeface="Arial"/>
                <a:cs typeface="Arial"/>
              </a:rPr>
              <a:t>boxes </a:t>
            </a:r>
            <a:r>
              <a:rPr dirty="0" b="0">
                <a:latin typeface="Arial"/>
                <a:cs typeface="Arial"/>
              </a:rPr>
              <a:t>at the top of this</a:t>
            </a:r>
            <a:r>
              <a:rPr dirty="0" spc="10" b="0">
                <a:latin typeface="Arial"/>
                <a:cs typeface="Arial"/>
              </a:rPr>
              <a:t> </a:t>
            </a:r>
            <a:r>
              <a:rPr dirty="0" spc="-5" b="0">
                <a:latin typeface="Arial"/>
                <a:cs typeface="Arial"/>
              </a:rPr>
              <a:t>page.</a:t>
            </a:r>
          </a:p>
          <a:p>
            <a:pPr marL="299085" indent="-227965">
              <a:lnSpc>
                <a:spcPts val="1490"/>
              </a:lnSpc>
              <a:buChar char="·"/>
              <a:tabLst>
                <a:tab pos="298450" algn="l"/>
                <a:tab pos="299085" algn="l"/>
              </a:tabLst>
            </a:pPr>
            <a:r>
              <a:rPr dirty="0" spc="-5" b="0">
                <a:latin typeface="Arial"/>
                <a:cs typeface="Arial"/>
              </a:rPr>
              <a:t>Answer </a:t>
            </a:r>
            <a:r>
              <a:rPr dirty="0"/>
              <a:t>all</a:t>
            </a:r>
            <a:r>
              <a:rPr dirty="0" spc="-5"/>
              <a:t> </a:t>
            </a:r>
            <a:r>
              <a:rPr dirty="0" spc="-5" b="0">
                <a:latin typeface="Arial"/>
                <a:cs typeface="Arial"/>
              </a:rPr>
              <a:t>questions.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193177" y="7023972"/>
            <a:ext cx="10210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blank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pages.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65847" y="6837283"/>
            <a:ext cx="5828030" cy="779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7329" indent="-227329">
              <a:lnSpc>
                <a:spcPct val="100000"/>
              </a:lnSpc>
              <a:spcBef>
                <a:spcPts val="100"/>
              </a:spcBef>
              <a:buChar char="·"/>
              <a:tabLst>
                <a:tab pos="227329" algn="l"/>
                <a:tab pos="227965" algn="l"/>
              </a:tabLst>
            </a:pP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You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must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answer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questions in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spaces provided. Do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not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1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</a:t>
            </a:r>
            <a:endParaRPr sz="1400">
              <a:latin typeface="Arial"/>
              <a:cs typeface="Arial"/>
            </a:endParaRPr>
          </a:p>
          <a:p>
            <a:pPr marL="227329" marR="57785" indent="-227329">
              <a:lnSpc>
                <a:spcPts val="1470"/>
              </a:lnSpc>
              <a:spcBef>
                <a:spcPts val="1330"/>
              </a:spcBef>
              <a:buChar char="·"/>
              <a:tabLst>
                <a:tab pos="227329" algn="l"/>
                <a:tab pos="228600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Do all rough work in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book. Cross through any work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you do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not 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want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marked.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65860" y="7596794"/>
            <a:ext cx="5384800" cy="1200150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Information</a:t>
            </a:r>
            <a:endParaRPr sz="1400">
              <a:latin typeface="Arial"/>
              <a:cs typeface="Arial"/>
            </a:endParaRPr>
          </a:p>
          <a:p>
            <a:pPr marL="272415" indent="-229870">
              <a:lnSpc>
                <a:spcPts val="1490"/>
              </a:lnSpc>
              <a:spcBef>
                <a:spcPts val="900"/>
              </a:spcBef>
              <a:buChar char="·"/>
              <a:tabLst>
                <a:tab pos="271780" algn="l"/>
                <a:tab pos="272415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marks for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questions are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displayed.</a:t>
            </a:r>
            <a:endParaRPr sz="1400">
              <a:latin typeface="Arial"/>
              <a:cs typeface="Arial"/>
            </a:endParaRPr>
          </a:p>
          <a:p>
            <a:pPr marL="272415" indent="-229870">
              <a:lnSpc>
                <a:spcPts val="1310"/>
              </a:lnSpc>
              <a:buChar char="·"/>
              <a:tabLst>
                <a:tab pos="271780" algn="l"/>
                <a:tab pos="272415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maximum mark for this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paper is 131.</a:t>
            </a:r>
            <a:endParaRPr sz="1400">
              <a:latin typeface="Arial"/>
              <a:cs typeface="Arial"/>
            </a:endParaRPr>
          </a:p>
          <a:p>
            <a:pPr marL="271145" marR="5080" indent="-228600">
              <a:lnSpc>
                <a:spcPts val="1470"/>
              </a:lnSpc>
              <a:spcBef>
                <a:spcPts val="40"/>
              </a:spcBef>
              <a:buChar char="·"/>
              <a:tabLst>
                <a:tab pos="271780" algn="l"/>
                <a:tab pos="272415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There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are 22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marks for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Section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37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marks for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Section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72 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marks for Section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03308" y="5968303"/>
            <a:ext cx="6111240" cy="3017520"/>
          </a:xfrm>
          <a:custGeom>
            <a:avLst/>
            <a:gdLst/>
            <a:ahLst/>
            <a:cxnLst/>
            <a:rect l="l" t="t" r="r" b="b"/>
            <a:pathLst>
              <a:path w="6111240" h="3017520">
                <a:moveTo>
                  <a:pt x="0" y="0"/>
                </a:moveTo>
                <a:lnTo>
                  <a:pt x="6111240" y="0"/>
                </a:lnTo>
                <a:lnTo>
                  <a:pt x="6111240" y="3017520"/>
                </a:lnTo>
                <a:lnTo>
                  <a:pt x="0" y="3017520"/>
                </a:lnTo>
                <a:lnTo>
                  <a:pt x="0" y="0"/>
                </a:lnTo>
                <a:close/>
              </a:path>
            </a:pathLst>
          </a:custGeom>
          <a:ln w="9004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85994" y="9077083"/>
            <a:ext cx="7117080" cy="1295400"/>
          </a:xfrm>
          <a:prstGeom prst="rect">
            <a:avLst/>
          </a:prstGeom>
          <a:solidFill>
            <a:srgbClr val="FBE116"/>
          </a:solidFill>
          <a:ln w="6350">
            <a:solidFill>
              <a:srgbClr val="151616"/>
            </a:solidFill>
          </a:ln>
        </p:spPr>
        <p:txBody>
          <a:bodyPr wrap="square" lIns="0" tIns="47625" rIns="0" bIns="0" rtlCol="0" vert="horz">
            <a:spAutoFit/>
          </a:bodyPr>
          <a:lstStyle/>
          <a:p>
            <a:pPr algn="ctr" marL="294640" marR="180975">
              <a:lnSpc>
                <a:spcPts val="1340"/>
              </a:lnSpc>
              <a:spcBef>
                <a:spcPts val="37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example examination paper can be duplicated and printed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out if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required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but not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edited in any 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  <a:p>
            <a:pPr algn="ctr" marL="106680">
              <a:lnSpc>
                <a:spcPts val="1265"/>
              </a:lnSpc>
            </a:pP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The links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u="sng" sz="1200" spc="-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dirty="0" sz="1200" spc="-5">
                <a:solidFill>
                  <a:srgbClr val="0000C4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cannot be</a:t>
            </a:r>
            <a:r>
              <a:rPr dirty="0" sz="1200" spc="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algn="ctr" marL="278765" marR="164465">
              <a:lnSpc>
                <a:spcPts val="1340"/>
              </a:lnSpc>
              <a:spcBef>
                <a:spcPts val="75"/>
              </a:spcBef>
            </a:pP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The PDF ﬁle can be stored on school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college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systems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and distributed electronically</a:t>
            </a:r>
            <a:r>
              <a:rPr dirty="0" sz="1200" spc="2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(NO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EDITING  ALLOWED)</a:t>
            </a:r>
            <a:endParaRPr sz="1200">
              <a:latin typeface="Arial"/>
              <a:cs typeface="Arial"/>
            </a:endParaRPr>
          </a:p>
          <a:p>
            <a:pPr algn="ctr" marL="323850" marR="210185">
              <a:lnSpc>
                <a:spcPts val="1340"/>
              </a:lnSpc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PLEASE RESPECT THE COPYRIGHT - report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infringers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  <a:hlinkClick r:id="rId5"/>
              </a:rPr>
              <a:t>techteacher@technologystudent.com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 Not be distributed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courses or by course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instructors /</a:t>
            </a:r>
            <a:r>
              <a:rPr dirty="0" sz="1200" spc="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consultants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98471" y="4102020"/>
            <a:ext cx="29946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151616"/>
                </a:solidFill>
                <a:latin typeface="Arial"/>
                <a:cs typeface="Arial"/>
              </a:rPr>
              <a:t>2 </a:t>
            </a:r>
            <a:r>
              <a:rPr dirty="0" sz="2400" b="1">
                <a:solidFill>
                  <a:srgbClr val="151616"/>
                </a:solidFill>
                <a:latin typeface="Arial"/>
                <a:cs typeface="Arial"/>
              </a:rPr>
              <a:t>HOURS</a:t>
            </a:r>
            <a:r>
              <a:rPr dirty="0" sz="2400" spc="-1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151616"/>
                </a:solidFill>
                <a:latin typeface="Arial"/>
                <a:cs typeface="Arial"/>
              </a:rPr>
              <a:t>ALLOWED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6300" y="10410631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83860" y="10395975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10859" y="503387"/>
            <a:ext cx="1305560" cy="3022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5">
                <a:solidFill>
                  <a:srgbClr val="151616"/>
                </a:solidFill>
                <a:latin typeface="Arial"/>
                <a:cs typeface="Arial"/>
              </a:rPr>
              <a:t>(SAMPLE</a:t>
            </a:r>
            <a:r>
              <a:rPr dirty="0" sz="18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spc="5">
                <a:solidFill>
                  <a:srgbClr val="151616"/>
                </a:solidFill>
                <a:latin typeface="Arial"/>
                <a:cs typeface="Arial"/>
              </a:rPr>
              <a:t>4)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1946" y="194534"/>
            <a:ext cx="38792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20a.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What is the Lean Manufacturing</a:t>
            </a:r>
            <a:r>
              <a:rPr dirty="0" sz="1400" spc="-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system?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1479" y="194534"/>
            <a:ext cx="6978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700" y="1122076"/>
            <a:ext cx="174498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79400" marR="5080" indent="-267335">
              <a:lnSpc>
                <a:spcPts val="1340"/>
              </a:lnSpc>
              <a:spcBef>
                <a:spcPts val="225"/>
              </a:spcBef>
            </a:pP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2856" y="1082584"/>
            <a:ext cx="6642734" cy="879475"/>
          </a:xfrm>
          <a:custGeom>
            <a:avLst/>
            <a:gdLst/>
            <a:ahLst/>
            <a:cxnLst/>
            <a:rect l="l" t="t" r="r" b="b"/>
            <a:pathLst>
              <a:path w="6642734" h="879475">
                <a:moveTo>
                  <a:pt x="0" y="0"/>
                </a:moveTo>
                <a:lnTo>
                  <a:pt x="6642107" y="0"/>
                </a:lnTo>
                <a:lnTo>
                  <a:pt x="6642107" y="878936"/>
                </a:lnTo>
                <a:lnTo>
                  <a:pt x="0" y="878936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703" y="2508184"/>
            <a:ext cx="6621145" cy="0"/>
          </a:xfrm>
          <a:custGeom>
            <a:avLst/>
            <a:gdLst/>
            <a:ahLst/>
            <a:cxnLst/>
            <a:rect l="l" t="t" r="r" b="b"/>
            <a:pathLst>
              <a:path w="6621145" h="0">
                <a:moveTo>
                  <a:pt x="0" y="0"/>
                </a:moveTo>
                <a:lnTo>
                  <a:pt x="662102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8703" y="2989173"/>
            <a:ext cx="6621145" cy="0"/>
          </a:xfrm>
          <a:custGeom>
            <a:avLst/>
            <a:gdLst/>
            <a:ahLst/>
            <a:cxnLst/>
            <a:rect l="l" t="t" r="r" b="b"/>
            <a:pathLst>
              <a:path w="6621145" h="0">
                <a:moveTo>
                  <a:pt x="0" y="0"/>
                </a:moveTo>
                <a:lnTo>
                  <a:pt x="662102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703" y="3470162"/>
            <a:ext cx="6621145" cy="0"/>
          </a:xfrm>
          <a:custGeom>
            <a:avLst/>
            <a:gdLst/>
            <a:ahLst/>
            <a:cxnLst/>
            <a:rect l="l" t="t" r="r" b="b"/>
            <a:pathLst>
              <a:path w="6621145" h="0">
                <a:moveTo>
                  <a:pt x="0" y="0"/>
                </a:moveTo>
                <a:lnTo>
                  <a:pt x="662102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38703" y="3951151"/>
            <a:ext cx="6621145" cy="0"/>
          </a:xfrm>
          <a:custGeom>
            <a:avLst/>
            <a:gdLst/>
            <a:ahLst/>
            <a:cxnLst/>
            <a:rect l="l" t="t" r="r" b="b"/>
            <a:pathLst>
              <a:path w="6621145" h="0">
                <a:moveTo>
                  <a:pt x="0" y="0"/>
                </a:moveTo>
                <a:lnTo>
                  <a:pt x="662102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776583" y="745549"/>
            <a:ext cx="20459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7870" y="747662"/>
            <a:ext cx="22745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25432" y="733003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8703" y="4432139"/>
            <a:ext cx="6621145" cy="0"/>
          </a:xfrm>
          <a:custGeom>
            <a:avLst/>
            <a:gdLst/>
            <a:ahLst/>
            <a:cxnLst/>
            <a:rect l="l" t="t" r="r" b="b"/>
            <a:pathLst>
              <a:path w="6621145" h="0">
                <a:moveTo>
                  <a:pt x="0" y="0"/>
                </a:moveTo>
                <a:lnTo>
                  <a:pt x="662102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8703" y="4913129"/>
            <a:ext cx="6621145" cy="0"/>
          </a:xfrm>
          <a:custGeom>
            <a:avLst/>
            <a:gdLst/>
            <a:ahLst/>
            <a:cxnLst/>
            <a:rect l="l" t="t" r="r" b="b"/>
            <a:pathLst>
              <a:path w="6621145" h="0">
                <a:moveTo>
                  <a:pt x="0" y="0"/>
                </a:moveTo>
                <a:lnTo>
                  <a:pt x="662102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0317" y="7482769"/>
            <a:ext cx="6519545" cy="0"/>
          </a:xfrm>
          <a:custGeom>
            <a:avLst/>
            <a:gdLst/>
            <a:ahLst/>
            <a:cxnLst/>
            <a:rect l="l" t="t" r="r" b="b"/>
            <a:pathLst>
              <a:path w="6519545" h="0">
                <a:moveTo>
                  <a:pt x="0" y="0"/>
                </a:moveTo>
                <a:lnTo>
                  <a:pt x="651941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0317" y="8340728"/>
            <a:ext cx="6519545" cy="0"/>
          </a:xfrm>
          <a:custGeom>
            <a:avLst/>
            <a:gdLst/>
            <a:ahLst/>
            <a:cxnLst/>
            <a:rect l="l" t="t" r="r" b="b"/>
            <a:pathLst>
              <a:path w="6519545" h="0">
                <a:moveTo>
                  <a:pt x="0" y="0"/>
                </a:moveTo>
                <a:lnTo>
                  <a:pt x="651941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40317" y="9198680"/>
            <a:ext cx="6519545" cy="0"/>
          </a:xfrm>
          <a:custGeom>
            <a:avLst/>
            <a:gdLst/>
            <a:ahLst/>
            <a:cxnLst/>
            <a:rect l="l" t="t" r="r" b="b"/>
            <a:pathLst>
              <a:path w="6519545" h="0">
                <a:moveTo>
                  <a:pt x="0" y="0"/>
                </a:moveTo>
                <a:lnTo>
                  <a:pt x="651941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10078" y="1057188"/>
            <a:ext cx="4066540" cy="75438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 indent="1234440">
              <a:lnSpc>
                <a:spcPct val="94000"/>
              </a:lnSpc>
              <a:spcBef>
                <a:spcPts val="2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links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 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http://www.technologystudent.com/despro_3/lean1.html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http://www.technologystudent.com/despro_3/lean2.html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http://www.technologystudent.com/despro_3/revcard_lean1.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7666" y="5132290"/>
            <a:ext cx="639826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10871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20b.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four international companies that utilise the Lean</a:t>
            </a:r>
            <a:r>
              <a:rPr dirty="0" sz="1400" spc="-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Manufacturing  philosophy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40317" y="10056633"/>
            <a:ext cx="6519545" cy="0"/>
          </a:xfrm>
          <a:custGeom>
            <a:avLst/>
            <a:gdLst/>
            <a:ahLst/>
            <a:cxnLst/>
            <a:rect l="l" t="t" r="r" b="b"/>
            <a:pathLst>
              <a:path w="6519545" h="0">
                <a:moveTo>
                  <a:pt x="0" y="0"/>
                </a:moveTo>
                <a:lnTo>
                  <a:pt x="651941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60450" y="6107864"/>
            <a:ext cx="174498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79400" marR="5080" indent="-267335">
              <a:lnSpc>
                <a:spcPts val="1340"/>
              </a:lnSpc>
              <a:spcBef>
                <a:spcPts val="225"/>
              </a:spcBef>
            </a:pP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3801" y="5909216"/>
            <a:ext cx="6642734" cy="833755"/>
          </a:xfrm>
          <a:custGeom>
            <a:avLst/>
            <a:gdLst/>
            <a:ahLst/>
            <a:cxnLst/>
            <a:rect l="l" t="t" r="r" b="b"/>
            <a:pathLst>
              <a:path w="6642734" h="833754">
                <a:moveTo>
                  <a:pt x="0" y="0"/>
                </a:moveTo>
                <a:lnTo>
                  <a:pt x="6642108" y="0"/>
                </a:lnTo>
                <a:lnTo>
                  <a:pt x="6642108" y="833630"/>
                </a:lnTo>
                <a:lnTo>
                  <a:pt x="0" y="83363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810078" y="5835318"/>
            <a:ext cx="4066540" cy="85280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188085">
              <a:lnSpc>
                <a:spcPct val="100000"/>
              </a:lnSpc>
              <a:spcBef>
                <a:spcPts val="48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links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340"/>
              </a:lnSpc>
              <a:spcBef>
                <a:spcPts val="45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http://www.technologystudent.com/despro_3/lean1.html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http://www.technologystudent.com/despro_3/lean2.html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http://www.technologystudent.com/despro_3/revcard_lean1.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3987" y="147963"/>
            <a:ext cx="6642734" cy="711200"/>
          </a:xfrm>
          <a:custGeom>
            <a:avLst/>
            <a:gdLst/>
            <a:ahLst/>
            <a:cxnLst/>
            <a:rect l="l" t="t" r="r" b="b"/>
            <a:pathLst>
              <a:path w="6642734" h="711200">
                <a:moveTo>
                  <a:pt x="0" y="0"/>
                </a:moveTo>
                <a:lnTo>
                  <a:pt x="6642108" y="0"/>
                </a:lnTo>
                <a:lnTo>
                  <a:pt x="6642108" y="710985"/>
                </a:lnTo>
                <a:lnTo>
                  <a:pt x="0" y="71098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85151" y="980051"/>
            <a:ext cx="22783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21a.</a:t>
            </a:r>
            <a:r>
              <a:rPr dirty="0" sz="1400" spc="-1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-18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8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Globalisation?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3712" y="980051"/>
            <a:ext cx="678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2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91473" y="1495475"/>
            <a:ext cx="139700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2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2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42625" y="1508021"/>
            <a:ext cx="20459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3912" y="1510134"/>
            <a:ext cx="22745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54312" y="1495212"/>
            <a:ext cx="592455" cy="1270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1611" y="2061816"/>
            <a:ext cx="6563995" cy="0"/>
          </a:xfrm>
          <a:custGeom>
            <a:avLst/>
            <a:gdLst/>
            <a:ahLst/>
            <a:cxnLst/>
            <a:rect l="l" t="t" r="r" b="b"/>
            <a:pathLst>
              <a:path w="6563995" h="0">
                <a:moveTo>
                  <a:pt x="0" y="0"/>
                </a:moveTo>
                <a:lnTo>
                  <a:pt x="6563818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1611" y="2576203"/>
            <a:ext cx="6563995" cy="0"/>
          </a:xfrm>
          <a:custGeom>
            <a:avLst/>
            <a:gdLst/>
            <a:ahLst/>
            <a:cxnLst/>
            <a:rect l="l" t="t" r="r" b="b"/>
            <a:pathLst>
              <a:path w="6563995" h="0">
                <a:moveTo>
                  <a:pt x="0" y="0"/>
                </a:moveTo>
                <a:lnTo>
                  <a:pt x="6563818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1611" y="3090585"/>
            <a:ext cx="6563995" cy="0"/>
          </a:xfrm>
          <a:custGeom>
            <a:avLst/>
            <a:gdLst/>
            <a:ahLst/>
            <a:cxnLst/>
            <a:rect l="l" t="t" r="r" b="b"/>
            <a:pathLst>
              <a:path w="6563995" h="0">
                <a:moveTo>
                  <a:pt x="0" y="0"/>
                </a:moveTo>
                <a:lnTo>
                  <a:pt x="6563818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1611" y="3604968"/>
            <a:ext cx="6563995" cy="0"/>
          </a:xfrm>
          <a:custGeom>
            <a:avLst/>
            <a:gdLst/>
            <a:ahLst/>
            <a:cxnLst/>
            <a:rect l="l" t="t" r="r" b="b"/>
            <a:pathLst>
              <a:path w="6563995" h="0">
                <a:moveTo>
                  <a:pt x="0" y="0"/>
                </a:moveTo>
                <a:lnTo>
                  <a:pt x="6563818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81611" y="4119350"/>
            <a:ext cx="6563995" cy="0"/>
          </a:xfrm>
          <a:custGeom>
            <a:avLst/>
            <a:gdLst/>
            <a:ahLst/>
            <a:cxnLst/>
            <a:rect l="l" t="t" r="r" b="b"/>
            <a:pathLst>
              <a:path w="6563995" h="0">
                <a:moveTo>
                  <a:pt x="0" y="0"/>
                </a:moveTo>
                <a:lnTo>
                  <a:pt x="6563818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1611" y="4633733"/>
            <a:ext cx="6563995" cy="0"/>
          </a:xfrm>
          <a:custGeom>
            <a:avLst/>
            <a:gdLst/>
            <a:ahLst/>
            <a:cxnLst/>
            <a:rect l="l" t="t" r="r" b="b"/>
            <a:pathLst>
              <a:path w="6563995" h="0">
                <a:moveTo>
                  <a:pt x="0" y="0"/>
                </a:moveTo>
                <a:lnTo>
                  <a:pt x="6563818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6312" y="6598011"/>
            <a:ext cx="6877684" cy="0"/>
          </a:xfrm>
          <a:custGeom>
            <a:avLst/>
            <a:gdLst/>
            <a:ahLst/>
            <a:cxnLst/>
            <a:rect l="l" t="t" r="r" b="b"/>
            <a:pathLst>
              <a:path w="6877684" h="0">
                <a:moveTo>
                  <a:pt x="0" y="0"/>
                </a:moveTo>
                <a:lnTo>
                  <a:pt x="68775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6312" y="7466130"/>
            <a:ext cx="6877684" cy="0"/>
          </a:xfrm>
          <a:custGeom>
            <a:avLst/>
            <a:gdLst/>
            <a:ahLst/>
            <a:cxnLst/>
            <a:rect l="l" t="t" r="r" b="b"/>
            <a:pathLst>
              <a:path w="6877684" h="0">
                <a:moveTo>
                  <a:pt x="0" y="0"/>
                </a:moveTo>
                <a:lnTo>
                  <a:pt x="68775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6312" y="8026830"/>
            <a:ext cx="6877684" cy="0"/>
          </a:xfrm>
          <a:custGeom>
            <a:avLst/>
            <a:gdLst/>
            <a:ahLst/>
            <a:cxnLst/>
            <a:rect l="l" t="t" r="r" b="b"/>
            <a:pathLst>
              <a:path w="6877684" h="0">
                <a:moveTo>
                  <a:pt x="0" y="0"/>
                </a:moveTo>
                <a:lnTo>
                  <a:pt x="68775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6312" y="8587520"/>
            <a:ext cx="6877684" cy="0"/>
          </a:xfrm>
          <a:custGeom>
            <a:avLst/>
            <a:gdLst/>
            <a:ahLst/>
            <a:cxnLst/>
            <a:rect l="l" t="t" r="r" b="b"/>
            <a:pathLst>
              <a:path w="6877684" h="0">
                <a:moveTo>
                  <a:pt x="0" y="0"/>
                </a:moveTo>
                <a:lnTo>
                  <a:pt x="68775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6312" y="9148208"/>
            <a:ext cx="6877684" cy="0"/>
          </a:xfrm>
          <a:custGeom>
            <a:avLst/>
            <a:gdLst/>
            <a:ahLst/>
            <a:cxnLst/>
            <a:rect l="l" t="t" r="r" b="b"/>
            <a:pathLst>
              <a:path w="6877684" h="0">
                <a:moveTo>
                  <a:pt x="0" y="0"/>
                </a:moveTo>
                <a:lnTo>
                  <a:pt x="68775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93272" y="290264"/>
            <a:ext cx="173228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66700" marR="5080" indent="-267335">
              <a:lnSpc>
                <a:spcPts val="1340"/>
              </a:lnSpc>
              <a:spcBef>
                <a:spcPts val="225"/>
              </a:spcBef>
            </a:pP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85113" y="205325"/>
            <a:ext cx="3867150" cy="46863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924560">
              <a:lnSpc>
                <a:spcPct val="100000"/>
              </a:lnSpc>
              <a:spcBef>
                <a:spcPts val="295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links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http://www.technologystudent.com/prddes_2/global1.html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1932" y="5577448"/>
            <a:ext cx="6985000" cy="14662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11785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21b.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Select 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manufactured product that is the result of globalisation,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Describe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 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stages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involved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it’s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manufacture.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46990" marR="5665470">
              <a:lnSpc>
                <a:spcPct val="202400"/>
              </a:lnSpc>
              <a:spcBef>
                <a:spcPts val="1270"/>
              </a:spcBef>
            </a:pP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PRODUCT: 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DESCRIPTION: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6312" y="9708898"/>
            <a:ext cx="6877684" cy="0"/>
          </a:xfrm>
          <a:custGeom>
            <a:avLst/>
            <a:gdLst/>
            <a:ahLst/>
            <a:cxnLst/>
            <a:rect l="l" t="t" r="r" b="b"/>
            <a:pathLst>
              <a:path w="6877684" h="0">
                <a:moveTo>
                  <a:pt x="0" y="0"/>
                </a:moveTo>
                <a:lnTo>
                  <a:pt x="68775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6312" y="10269586"/>
            <a:ext cx="6877684" cy="0"/>
          </a:xfrm>
          <a:custGeom>
            <a:avLst/>
            <a:gdLst/>
            <a:ahLst/>
            <a:cxnLst/>
            <a:rect l="l" t="t" r="r" b="b"/>
            <a:pathLst>
              <a:path w="6877684" h="0">
                <a:moveTo>
                  <a:pt x="0" y="0"/>
                </a:moveTo>
                <a:lnTo>
                  <a:pt x="68775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3987" y="4777764"/>
            <a:ext cx="6642734" cy="711200"/>
          </a:xfrm>
          <a:custGeom>
            <a:avLst/>
            <a:gdLst/>
            <a:ahLst/>
            <a:cxnLst/>
            <a:rect l="l" t="t" r="r" b="b"/>
            <a:pathLst>
              <a:path w="6642734" h="711200">
                <a:moveTo>
                  <a:pt x="0" y="0"/>
                </a:moveTo>
                <a:lnTo>
                  <a:pt x="6642108" y="0"/>
                </a:lnTo>
                <a:lnTo>
                  <a:pt x="6642108" y="710985"/>
                </a:lnTo>
                <a:lnTo>
                  <a:pt x="0" y="71098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993272" y="4920065"/>
            <a:ext cx="173228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66700" marR="5080" indent="-267335">
              <a:lnSpc>
                <a:spcPts val="1340"/>
              </a:lnSpc>
              <a:spcBef>
                <a:spcPts val="225"/>
              </a:spcBef>
            </a:pP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25967" y="4781704"/>
            <a:ext cx="17818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links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97914" y="4986820"/>
            <a:ext cx="38671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http://www.technologystudent.com/prddes_2/global1.html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97914" y="5157072"/>
            <a:ext cx="38671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http://www.technologystudent.com/prddes_2/global2.html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0769" y="194363"/>
            <a:ext cx="50984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SECTION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DESIGNING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MAKING</a:t>
            </a:r>
            <a:r>
              <a:rPr dirty="0" u="sng" sz="1600" spc="-13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PRINCIPLES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215" y="497019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78776" y="482361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4563" y="776071"/>
            <a:ext cx="6820534" cy="943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464820">
              <a:lnSpc>
                <a:spcPct val="100000"/>
              </a:lnSpc>
              <a:spcBef>
                <a:spcPts val="100"/>
              </a:spcBef>
            </a:pPr>
            <a:r>
              <a:rPr dirty="0" sz="1400" spc="25" b="1">
                <a:solidFill>
                  <a:srgbClr val="151616"/>
                </a:solidFill>
                <a:latin typeface="Arial"/>
                <a:cs typeface="Arial"/>
              </a:rPr>
              <a:t>PACKAGING </a:t>
            </a:r>
            <a:r>
              <a:rPr dirty="0" sz="1400" spc="20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35" b="1">
                <a:solidFill>
                  <a:srgbClr val="151616"/>
                </a:solidFill>
                <a:latin typeface="Arial"/>
                <a:cs typeface="Arial"/>
              </a:rPr>
              <a:t>PERFUMED</a:t>
            </a:r>
            <a:r>
              <a:rPr dirty="0" sz="1400" spc="9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35" b="1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 packaging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seen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below,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has been designed to hold /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store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deodorant and  perfume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containers.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6390" y="7726450"/>
            <a:ext cx="2558129" cy="21584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89371" y="3227328"/>
            <a:ext cx="3401303" cy="3669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044418" y="5460193"/>
            <a:ext cx="1781175" cy="492759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2700" marR="5080" indent="102235">
              <a:lnSpc>
                <a:spcPts val="1770"/>
              </a:lnSpc>
              <a:spcBef>
                <a:spcPts val="270"/>
              </a:spcBef>
            </a:pPr>
            <a:r>
              <a:rPr dirty="0" sz="1550" spc="25">
                <a:solidFill>
                  <a:srgbClr val="151616"/>
                </a:solidFill>
                <a:latin typeface="Arial"/>
                <a:cs typeface="Arial"/>
              </a:rPr>
              <a:t>EPP </a:t>
            </a:r>
            <a:r>
              <a:rPr dirty="0" sz="1550" spc="10">
                <a:solidFill>
                  <a:srgbClr val="151616"/>
                </a:solidFill>
                <a:latin typeface="Arial"/>
                <a:cs typeface="Arial"/>
              </a:rPr>
              <a:t>EXPANDED  </a:t>
            </a:r>
            <a:r>
              <a:rPr dirty="0" sz="1550" spc="25">
                <a:solidFill>
                  <a:srgbClr val="151616"/>
                </a:solidFill>
                <a:latin typeface="Arial"/>
                <a:cs typeface="Arial"/>
              </a:rPr>
              <a:t>PO</a:t>
            </a:r>
            <a:r>
              <a:rPr dirty="0" sz="1550" spc="-100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550" spc="25">
                <a:solidFill>
                  <a:srgbClr val="151616"/>
                </a:solidFill>
                <a:latin typeface="Arial"/>
                <a:cs typeface="Arial"/>
              </a:rPr>
              <a:t>YPROPYLENE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62040" y="3359934"/>
            <a:ext cx="1809114" cy="139509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150495" marR="222885" indent="-138430">
              <a:lnSpc>
                <a:spcPts val="1770"/>
              </a:lnSpc>
              <a:spcBef>
                <a:spcPts val="270"/>
              </a:spcBef>
            </a:pPr>
            <a:r>
              <a:rPr dirty="0" sz="1550" spc="2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dirty="0" sz="155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20">
                <a:solidFill>
                  <a:srgbClr val="151616"/>
                </a:solidFill>
                <a:latin typeface="Arial"/>
                <a:cs typeface="Arial"/>
              </a:rPr>
              <a:t>WHITE  </a:t>
            </a:r>
            <a:r>
              <a:rPr dirty="0" sz="1550" spc="25">
                <a:solidFill>
                  <a:srgbClr val="151616"/>
                </a:solidFill>
                <a:latin typeface="Arial"/>
                <a:cs typeface="Arial"/>
              </a:rPr>
              <a:t>CARDBOARD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 marL="62865" marR="5080" indent="137795">
              <a:lnSpc>
                <a:spcPts val="1770"/>
              </a:lnSpc>
            </a:pPr>
            <a:r>
              <a:rPr dirty="0" sz="1550" spc="25">
                <a:solidFill>
                  <a:srgbClr val="151616"/>
                </a:solidFill>
                <a:latin typeface="Arial"/>
                <a:cs typeface="Arial"/>
              </a:rPr>
              <a:t>PERFUME AND  DEODORANT</a:t>
            </a:r>
            <a:r>
              <a:rPr dirty="0" sz="155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550" spc="2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endParaRPr sz="15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56863" y="3481991"/>
            <a:ext cx="2148205" cy="67310"/>
          </a:xfrm>
          <a:custGeom>
            <a:avLst/>
            <a:gdLst/>
            <a:ahLst/>
            <a:cxnLst/>
            <a:rect l="l" t="t" r="r" b="b"/>
            <a:pathLst>
              <a:path w="2148204" h="67310">
                <a:moveTo>
                  <a:pt x="60832" y="0"/>
                </a:moveTo>
                <a:lnTo>
                  <a:pt x="0" y="33461"/>
                </a:lnTo>
                <a:lnTo>
                  <a:pt x="60832" y="66923"/>
                </a:lnTo>
                <a:lnTo>
                  <a:pt x="60832" y="37962"/>
                </a:lnTo>
                <a:lnTo>
                  <a:pt x="55558" y="37962"/>
                </a:lnTo>
                <a:lnTo>
                  <a:pt x="55558" y="28962"/>
                </a:lnTo>
                <a:lnTo>
                  <a:pt x="60832" y="28962"/>
                </a:lnTo>
                <a:lnTo>
                  <a:pt x="60832" y="0"/>
                </a:lnTo>
                <a:close/>
              </a:path>
              <a:path w="2148204" h="67310">
                <a:moveTo>
                  <a:pt x="60832" y="28962"/>
                </a:moveTo>
                <a:lnTo>
                  <a:pt x="55558" y="28962"/>
                </a:lnTo>
                <a:lnTo>
                  <a:pt x="55558" y="37962"/>
                </a:lnTo>
                <a:lnTo>
                  <a:pt x="60832" y="37962"/>
                </a:lnTo>
                <a:lnTo>
                  <a:pt x="60832" y="28962"/>
                </a:lnTo>
                <a:close/>
              </a:path>
              <a:path w="2148204" h="67310">
                <a:moveTo>
                  <a:pt x="2147896" y="28962"/>
                </a:moveTo>
                <a:lnTo>
                  <a:pt x="60832" y="28962"/>
                </a:lnTo>
                <a:lnTo>
                  <a:pt x="60832" y="37962"/>
                </a:lnTo>
                <a:lnTo>
                  <a:pt x="2147896" y="37962"/>
                </a:lnTo>
                <a:lnTo>
                  <a:pt x="2147896" y="28962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90196" y="4404430"/>
            <a:ext cx="1165225" cy="67310"/>
          </a:xfrm>
          <a:custGeom>
            <a:avLst/>
            <a:gdLst/>
            <a:ahLst/>
            <a:cxnLst/>
            <a:rect l="l" t="t" r="r" b="b"/>
            <a:pathLst>
              <a:path w="1165225" h="67310">
                <a:moveTo>
                  <a:pt x="60833" y="0"/>
                </a:moveTo>
                <a:lnTo>
                  <a:pt x="0" y="33461"/>
                </a:lnTo>
                <a:lnTo>
                  <a:pt x="60833" y="66923"/>
                </a:lnTo>
                <a:lnTo>
                  <a:pt x="60833" y="37961"/>
                </a:lnTo>
                <a:lnTo>
                  <a:pt x="55558" y="37961"/>
                </a:lnTo>
                <a:lnTo>
                  <a:pt x="55558" y="28962"/>
                </a:lnTo>
                <a:lnTo>
                  <a:pt x="60833" y="28962"/>
                </a:lnTo>
                <a:lnTo>
                  <a:pt x="60833" y="0"/>
                </a:lnTo>
                <a:close/>
              </a:path>
              <a:path w="1165225" h="67310">
                <a:moveTo>
                  <a:pt x="60833" y="28962"/>
                </a:moveTo>
                <a:lnTo>
                  <a:pt x="55558" y="28962"/>
                </a:lnTo>
                <a:lnTo>
                  <a:pt x="55558" y="37961"/>
                </a:lnTo>
                <a:lnTo>
                  <a:pt x="60833" y="37961"/>
                </a:lnTo>
                <a:lnTo>
                  <a:pt x="60833" y="28962"/>
                </a:lnTo>
                <a:close/>
              </a:path>
              <a:path w="1165225" h="67310">
                <a:moveTo>
                  <a:pt x="1164963" y="28962"/>
                </a:moveTo>
                <a:lnTo>
                  <a:pt x="60833" y="28962"/>
                </a:lnTo>
                <a:lnTo>
                  <a:pt x="60833" y="37961"/>
                </a:lnTo>
                <a:lnTo>
                  <a:pt x="1164963" y="37961"/>
                </a:lnTo>
                <a:lnTo>
                  <a:pt x="1164963" y="28962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08076" y="5562094"/>
            <a:ext cx="779145" cy="67310"/>
          </a:xfrm>
          <a:custGeom>
            <a:avLst/>
            <a:gdLst/>
            <a:ahLst/>
            <a:cxnLst/>
            <a:rect l="l" t="t" r="r" b="b"/>
            <a:pathLst>
              <a:path w="779145" h="67310">
                <a:moveTo>
                  <a:pt x="60832" y="0"/>
                </a:moveTo>
                <a:lnTo>
                  <a:pt x="0" y="33461"/>
                </a:lnTo>
                <a:lnTo>
                  <a:pt x="60832" y="66923"/>
                </a:lnTo>
                <a:lnTo>
                  <a:pt x="60832" y="37961"/>
                </a:lnTo>
                <a:lnTo>
                  <a:pt x="55558" y="37961"/>
                </a:lnTo>
                <a:lnTo>
                  <a:pt x="55558" y="28961"/>
                </a:lnTo>
                <a:lnTo>
                  <a:pt x="60832" y="28961"/>
                </a:lnTo>
                <a:lnTo>
                  <a:pt x="60832" y="0"/>
                </a:lnTo>
                <a:close/>
              </a:path>
              <a:path w="779145" h="67310">
                <a:moveTo>
                  <a:pt x="60832" y="28961"/>
                </a:moveTo>
                <a:lnTo>
                  <a:pt x="55558" y="28961"/>
                </a:lnTo>
                <a:lnTo>
                  <a:pt x="55558" y="37961"/>
                </a:lnTo>
                <a:lnTo>
                  <a:pt x="60832" y="37961"/>
                </a:lnTo>
                <a:lnTo>
                  <a:pt x="60832" y="28961"/>
                </a:lnTo>
                <a:close/>
              </a:path>
              <a:path w="779145" h="67310">
                <a:moveTo>
                  <a:pt x="779068" y="28961"/>
                </a:moveTo>
                <a:lnTo>
                  <a:pt x="60832" y="28961"/>
                </a:lnTo>
                <a:lnTo>
                  <a:pt x="60832" y="37961"/>
                </a:lnTo>
                <a:lnTo>
                  <a:pt x="779068" y="37961"/>
                </a:lnTo>
                <a:lnTo>
                  <a:pt x="779068" y="28961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29921" y="6853669"/>
            <a:ext cx="2593397" cy="30318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191" y="203735"/>
            <a:ext cx="50641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22.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packaging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following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features: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2924" y="1167779"/>
            <a:ext cx="653669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559175" algn="l"/>
              </a:tabLst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22a. Draw 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typical symbol that should be found on the packaging and add</a:t>
            </a:r>
            <a:r>
              <a:rPr dirty="0" sz="14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 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description / explanation of the symbol.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635" y="3012344"/>
            <a:ext cx="5867400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22b.What</a:t>
            </a:r>
            <a:r>
              <a:rPr dirty="0" sz="1400" spc="-1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advantage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Expanded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Polypropylene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(EPP)?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  <a:tabLst>
                <a:tab pos="793115" algn="l"/>
                <a:tab pos="2007870" algn="l"/>
              </a:tabLst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1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	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(Link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help	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http://www.technologystudent.com/prddes1/perfpk3.html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  <a:hlinkClick r:id="rId2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0349" y="4550443"/>
            <a:ext cx="6978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983" y="4550443"/>
            <a:ext cx="6122035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22c.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Why is quality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card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also used in the manufacture of the</a:t>
            </a:r>
            <a:r>
              <a:rPr dirty="0" sz="14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packaging?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(Link for help - </a:t>
            </a:r>
            <a:r>
              <a:rPr dirty="0" sz="1200" spc="-5" i="1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http://www.technologystudent.com/prddes1/perfpk4.html</a:t>
            </a:r>
            <a:r>
              <a:rPr dirty="0" sz="1200" spc="10" i="1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  <a:hlinkClick r:id="rId3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6640" y="6265836"/>
            <a:ext cx="6991350" cy="83502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22d. The printing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process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called lithography is used to print the detail, images</a:t>
            </a:r>
            <a:r>
              <a:rPr dirty="0" sz="14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and  colour on to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surfaces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the packaging.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Draw 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labelled diagram of lithography  and included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written explanation.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 marks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(Link for help  </a:t>
            </a:r>
            <a:r>
              <a:rPr dirty="0" sz="1200" spc="-5" b="1" i="1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http://www.technologystudent.com/designpro/prtpro5.htm</a:t>
            </a:r>
            <a:r>
              <a:rPr dirty="0" sz="1200" spc="50" b="1" i="1">
                <a:solidFill>
                  <a:srgbClr val="DD2B1C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  <a:hlinkClick r:id="rId4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3485" y="2007453"/>
            <a:ext cx="3531870" cy="0"/>
          </a:xfrm>
          <a:custGeom>
            <a:avLst/>
            <a:gdLst/>
            <a:ahLst/>
            <a:cxnLst/>
            <a:rect l="l" t="t" r="r" b="b"/>
            <a:pathLst>
              <a:path w="3531870" h="0">
                <a:moveTo>
                  <a:pt x="0" y="0"/>
                </a:moveTo>
                <a:lnTo>
                  <a:pt x="3531481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3485" y="2445552"/>
            <a:ext cx="3531870" cy="0"/>
          </a:xfrm>
          <a:custGeom>
            <a:avLst/>
            <a:gdLst/>
            <a:ahLst/>
            <a:cxnLst/>
            <a:rect l="l" t="t" r="r" b="b"/>
            <a:pathLst>
              <a:path w="3531870" h="0">
                <a:moveTo>
                  <a:pt x="0" y="0"/>
                </a:moveTo>
                <a:lnTo>
                  <a:pt x="3531481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3485" y="2883650"/>
            <a:ext cx="3531870" cy="0"/>
          </a:xfrm>
          <a:custGeom>
            <a:avLst/>
            <a:gdLst/>
            <a:ahLst/>
            <a:cxnLst/>
            <a:rect l="l" t="t" r="r" b="b"/>
            <a:pathLst>
              <a:path w="3531870" h="0">
                <a:moveTo>
                  <a:pt x="0" y="0"/>
                </a:moveTo>
                <a:lnTo>
                  <a:pt x="3531481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3485" y="3590485"/>
            <a:ext cx="6837045" cy="0"/>
          </a:xfrm>
          <a:custGeom>
            <a:avLst/>
            <a:gdLst/>
            <a:ahLst/>
            <a:cxnLst/>
            <a:rect l="l" t="t" r="r" b="b"/>
            <a:pathLst>
              <a:path w="6837045" h="0">
                <a:moveTo>
                  <a:pt x="0" y="0"/>
                </a:moveTo>
                <a:lnTo>
                  <a:pt x="683671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3485" y="3998340"/>
            <a:ext cx="6837045" cy="0"/>
          </a:xfrm>
          <a:custGeom>
            <a:avLst/>
            <a:gdLst/>
            <a:ahLst/>
            <a:cxnLst/>
            <a:rect l="l" t="t" r="r" b="b"/>
            <a:pathLst>
              <a:path w="6837045" h="0">
                <a:moveTo>
                  <a:pt x="0" y="0"/>
                </a:moveTo>
                <a:lnTo>
                  <a:pt x="683671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3485" y="4406194"/>
            <a:ext cx="6837045" cy="0"/>
          </a:xfrm>
          <a:custGeom>
            <a:avLst/>
            <a:gdLst/>
            <a:ahLst/>
            <a:cxnLst/>
            <a:rect l="l" t="t" r="r" b="b"/>
            <a:pathLst>
              <a:path w="6837045" h="0">
                <a:moveTo>
                  <a:pt x="0" y="0"/>
                </a:moveTo>
                <a:lnTo>
                  <a:pt x="683671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3485" y="5317592"/>
            <a:ext cx="6837045" cy="0"/>
          </a:xfrm>
          <a:custGeom>
            <a:avLst/>
            <a:gdLst/>
            <a:ahLst/>
            <a:cxnLst/>
            <a:rect l="l" t="t" r="r" b="b"/>
            <a:pathLst>
              <a:path w="6837045" h="0">
                <a:moveTo>
                  <a:pt x="0" y="0"/>
                </a:moveTo>
                <a:lnTo>
                  <a:pt x="683671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3485" y="5725447"/>
            <a:ext cx="6837045" cy="0"/>
          </a:xfrm>
          <a:custGeom>
            <a:avLst/>
            <a:gdLst/>
            <a:ahLst/>
            <a:cxnLst/>
            <a:rect l="l" t="t" r="r" b="b"/>
            <a:pathLst>
              <a:path w="6837045" h="0">
                <a:moveTo>
                  <a:pt x="0" y="0"/>
                </a:moveTo>
                <a:lnTo>
                  <a:pt x="683671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3485" y="6133301"/>
            <a:ext cx="6837045" cy="0"/>
          </a:xfrm>
          <a:custGeom>
            <a:avLst/>
            <a:gdLst/>
            <a:ahLst/>
            <a:cxnLst/>
            <a:rect l="l" t="t" r="r" b="b"/>
            <a:pathLst>
              <a:path w="6837045" h="0">
                <a:moveTo>
                  <a:pt x="0" y="0"/>
                </a:moveTo>
                <a:lnTo>
                  <a:pt x="683671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3485" y="7743344"/>
            <a:ext cx="3269615" cy="0"/>
          </a:xfrm>
          <a:custGeom>
            <a:avLst/>
            <a:gdLst/>
            <a:ahLst/>
            <a:cxnLst/>
            <a:rect l="l" t="t" r="r" b="b"/>
            <a:pathLst>
              <a:path w="3269615" h="0">
                <a:moveTo>
                  <a:pt x="0" y="0"/>
                </a:moveTo>
                <a:lnTo>
                  <a:pt x="3269354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73485" y="8250077"/>
            <a:ext cx="3269615" cy="0"/>
          </a:xfrm>
          <a:custGeom>
            <a:avLst/>
            <a:gdLst/>
            <a:ahLst/>
            <a:cxnLst/>
            <a:rect l="l" t="t" r="r" b="b"/>
            <a:pathLst>
              <a:path w="3269615" h="0">
                <a:moveTo>
                  <a:pt x="0" y="0"/>
                </a:moveTo>
                <a:lnTo>
                  <a:pt x="3269354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73485" y="8756794"/>
            <a:ext cx="3269615" cy="0"/>
          </a:xfrm>
          <a:custGeom>
            <a:avLst/>
            <a:gdLst/>
            <a:ahLst/>
            <a:cxnLst/>
            <a:rect l="l" t="t" r="r" b="b"/>
            <a:pathLst>
              <a:path w="3269615" h="0">
                <a:moveTo>
                  <a:pt x="0" y="0"/>
                </a:moveTo>
                <a:lnTo>
                  <a:pt x="3269354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73485" y="9263512"/>
            <a:ext cx="3269615" cy="0"/>
          </a:xfrm>
          <a:custGeom>
            <a:avLst/>
            <a:gdLst/>
            <a:ahLst/>
            <a:cxnLst/>
            <a:rect l="l" t="t" r="r" b="b"/>
            <a:pathLst>
              <a:path w="3269615" h="0">
                <a:moveTo>
                  <a:pt x="0" y="0"/>
                </a:moveTo>
                <a:lnTo>
                  <a:pt x="3269354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3485" y="9770229"/>
            <a:ext cx="3269615" cy="0"/>
          </a:xfrm>
          <a:custGeom>
            <a:avLst/>
            <a:gdLst/>
            <a:ahLst/>
            <a:cxnLst/>
            <a:rect l="l" t="t" r="r" b="b"/>
            <a:pathLst>
              <a:path w="3269615" h="0">
                <a:moveTo>
                  <a:pt x="0" y="0"/>
                </a:moveTo>
                <a:lnTo>
                  <a:pt x="3269354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73485" y="10276948"/>
            <a:ext cx="3269615" cy="0"/>
          </a:xfrm>
          <a:custGeom>
            <a:avLst/>
            <a:gdLst/>
            <a:ahLst/>
            <a:cxnLst/>
            <a:rect l="l" t="t" r="r" b="b"/>
            <a:pathLst>
              <a:path w="3269615" h="0">
                <a:moveTo>
                  <a:pt x="0" y="0"/>
                </a:moveTo>
                <a:lnTo>
                  <a:pt x="3269354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55387" y="487486"/>
            <a:ext cx="6642734" cy="624205"/>
          </a:xfrm>
          <a:custGeom>
            <a:avLst/>
            <a:gdLst/>
            <a:ahLst/>
            <a:cxnLst/>
            <a:rect l="l" t="t" r="r" b="b"/>
            <a:pathLst>
              <a:path w="6642734" h="624205">
                <a:moveTo>
                  <a:pt x="0" y="0"/>
                </a:moveTo>
                <a:lnTo>
                  <a:pt x="6642108" y="0"/>
                </a:lnTo>
                <a:lnTo>
                  <a:pt x="6642108" y="623804"/>
                </a:lnTo>
                <a:lnTo>
                  <a:pt x="0" y="623804"/>
                </a:lnTo>
                <a:lnTo>
                  <a:pt x="0" y="0"/>
                </a:lnTo>
                <a:close/>
              </a:path>
            </a:pathLst>
          </a:custGeom>
          <a:ln w="6349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62951" y="603558"/>
            <a:ext cx="173228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66700" marR="5080" indent="-267335">
              <a:lnSpc>
                <a:spcPts val="1340"/>
              </a:lnSpc>
              <a:spcBef>
                <a:spcPts val="225"/>
              </a:spcBef>
            </a:pP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58767" y="482793"/>
            <a:ext cx="17818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links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61512" y="644111"/>
            <a:ext cx="36722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http://www.technologystudent.com/despro2/drink7.htm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61516" y="814362"/>
            <a:ext cx="37572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http://www.technologystudent.com/despro2/drink14.htm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317" y="273096"/>
            <a:ext cx="6842759" cy="671195"/>
          </a:xfrm>
          <a:custGeom>
            <a:avLst/>
            <a:gdLst/>
            <a:ahLst/>
            <a:cxnLst/>
            <a:rect l="l" t="t" r="r" b="b"/>
            <a:pathLst>
              <a:path w="6842759" h="671194">
                <a:moveTo>
                  <a:pt x="0" y="0"/>
                </a:moveTo>
                <a:lnTo>
                  <a:pt x="6842761" y="0"/>
                </a:lnTo>
                <a:lnTo>
                  <a:pt x="6842761" y="670585"/>
                </a:lnTo>
                <a:lnTo>
                  <a:pt x="0" y="67058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6527" y="1310368"/>
            <a:ext cx="715772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293620" algn="l"/>
              </a:tabLst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23a.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List </a:t>
            </a: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FOUR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 ways, in which the printed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surfaces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packaging, helps in the  promotion of</a:t>
            </a:r>
            <a:r>
              <a:rPr dirty="0" sz="1400" spc="-3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product?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9205" y="2061172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9205" y="2561573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9205" y="3061951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9205" y="3562329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9205" y="4062708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205" y="4563086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9205" y="5063465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19815" y="5487481"/>
            <a:ext cx="6753225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1960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23b. How could the packaging be improved, if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target market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dirty="0" sz="1400" spc="-2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speciﬁcally  aimed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dirty="0" sz="1400" spc="229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teenagers?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7726" y="6314043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7726" y="6814443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7726" y="7314822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7726" y="7815199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7726" y="8315578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7726" y="8815957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7726" y="9316335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7726" y="9816713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398333" y="527903"/>
            <a:ext cx="40532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http://www.technologystudent.com/despro_3/promopk2.html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0092" y="280103"/>
            <a:ext cx="34480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 ANSWER THIS</a:t>
            </a:r>
            <a:r>
              <a:rPr dirty="0" sz="1400" spc="-2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26729" y="265159"/>
            <a:ext cx="16929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515" y="1157418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93076" y="1142758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3824" y="1962111"/>
            <a:ext cx="3469004" cy="0"/>
          </a:xfrm>
          <a:custGeom>
            <a:avLst/>
            <a:gdLst/>
            <a:ahLst/>
            <a:cxnLst/>
            <a:rect l="l" t="t" r="r" b="b"/>
            <a:pathLst>
              <a:path w="3469004" h="0">
                <a:moveTo>
                  <a:pt x="0" y="0"/>
                </a:moveTo>
                <a:lnTo>
                  <a:pt x="34688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3824" y="2462511"/>
            <a:ext cx="3469004" cy="0"/>
          </a:xfrm>
          <a:custGeom>
            <a:avLst/>
            <a:gdLst/>
            <a:ahLst/>
            <a:cxnLst/>
            <a:rect l="l" t="t" r="r" b="b"/>
            <a:pathLst>
              <a:path w="3469004" h="0">
                <a:moveTo>
                  <a:pt x="0" y="0"/>
                </a:moveTo>
                <a:lnTo>
                  <a:pt x="34688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3824" y="2962890"/>
            <a:ext cx="3469004" cy="0"/>
          </a:xfrm>
          <a:custGeom>
            <a:avLst/>
            <a:gdLst/>
            <a:ahLst/>
            <a:cxnLst/>
            <a:rect l="l" t="t" r="r" b="b"/>
            <a:pathLst>
              <a:path w="3469004" h="0">
                <a:moveTo>
                  <a:pt x="0" y="0"/>
                </a:moveTo>
                <a:lnTo>
                  <a:pt x="34688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3824" y="3463268"/>
            <a:ext cx="3469004" cy="0"/>
          </a:xfrm>
          <a:custGeom>
            <a:avLst/>
            <a:gdLst/>
            <a:ahLst/>
            <a:cxnLst/>
            <a:rect l="l" t="t" r="r" b="b"/>
            <a:pathLst>
              <a:path w="3469004" h="0">
                <a:moveTo>
                  <a:pt x="0" y="0"/>
                </a:moveTo>
                <a:lnTo>
                  <a:pt x="34688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3824" y="3963646"/>
            <a:ext cx="3469004" cy="0"/>
          </a:xfrm>
          <a:custGeom>
            <a:avLst/>
            <a:gdLst/>
            <a:ahLst/>
            <a:cxnLst/>
            <a:rect l="l" t="t" r="r" b="b"/>
            <a:pathLst>
              <a:path w="3469004" h="0">
                <a:moveTo>
                  <a:pt x="0" y="0"/>
                </a:moveTo>
                <a:lnTo>
                  <a:pt x="34688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3824" y="4464025"/>
            <a:ext cx="3469004" cy="0"/>
          </a:xfrm>
          <a:custGeom>
            <a:avLst/>
            <a:gdLst/>
            <a:ahLst/>
            <a:cxnLst/>
            <a:rect l="l" t="t" r="r" b="b"/>
            <a:pathLst>
              <a:path w="3469004" h="0">
                <a:moveTo>
                  <a:pt x="0" y="0"/>
                </a:moveTo>
                <a:lnTo>
                  <a:pt x="34688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3824" y="4964404"/>
            <a:ext cx="3469004" cy="0"/>
          </a:xfrm>
          <a:custGeom>
            <a:avLst/>
            <a:gdLst/>
            <a:ahLst/>
            <a:cxnLst/>
            <a:rect l="l" t="t" r="r" b="b"/>
            <a:pathLst>
              <a:path w="3469004" h="0">
                <a:moveTo>
                  <a:pt x="0" y="0"/>
                </a:moveTo>
                <a:lnTo>
                  <a:pt x="3468805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7276" y="189309"/>
            <a:ext cx="6842759" cy="653415"/>
          </a:xfrm>
          <a:custGeom>
            <a:avLst/>
            <a:gdLst/>
            <a:ahLst/>
            <a:cxnLst/>
            <a:rect l="l" t="t" r="r" b="b"/>
            <a:pathLst>
              <a:path w="6842759" h="653415">
                <a:moveTo>
                  <a:pt x="0" y="0"/>
                </a:moveTo>
                <a:lnTo>
                  <a:pt x="6842761" y="0"/>
                </a:lnTo>
                <a:lnTo>
                  <a:pt x="6842761" y="653364"/>
                </a:lnTo>
                <a:lnTo>
                  <a:pt x="0" y="653364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07242" y="219140"/>
            <a:ext cx="34480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 ANSWER THIS</a:t>
            </a:r>
            <a:r>
              <a:rPr dirty="0" sz="1400" spc="-2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83879" y="204196"/>
            <a:ext cx="16929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2698" y="497462"/>
            <a:ext cx="7028180" cy="981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8382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http://www.technologystudent.com/despro2/prneﬀ2.htm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Arial"/>
              <a:cs typeface="Arial"/>
            </a:endParaRPr>
          </a:p>
          <a:p>
            <a:pPr marL="217804">
              <a:lnSpc>
                <a:spcPct val="100000"/>
              </a:lnSpc>
              <a:tabLst>
                <a:tab pos="2626360" algn="l"/>
                <a:tab pos="4875530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dirty="0" u="sng" baseline="8547" sz="975" spc="7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dirty="0" baseline="8547" sz="975" spc="7">
                <a:solidFill>
                  <a:srgbClr val="0000C4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baseline="8547" sz="975" spc="15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baseline="8547" sz="975" spc="7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baseline="8547" sz="975" spc="-7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baseline="8547" sz="975" spc="1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baseline="8547" sz="975" spc="-44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baseline="8547" sz="975" spc="7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baseline="8547" sz="975">
              <a:latin typeface="Arial"/>
              <a:cs typeface="Arial"/>
            </a:endParaRPr>
          </a:p>
          <a:p>
            <a:pPr marL="50800" marR="43180">
              <a:lnSpc>
                <a:spcPts val="1560"/>
              </a:lnSpc>
              <a:spcBef>
                <a:spcPts val="300"/>
              </a:spcBef>
              <a:tabLst>
                <a:tab pos="1186815" algn="l"/>
              </a:tabLst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24a.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surface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the packaging is to ﬁnished through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process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UV 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varnishing?	Explain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dirty="0" sz="1400" spc="2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dirty="0" sz="1400" spc="229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4925" y="7184369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4925" y="7684746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33936" y="6151622"/>
            <a:ext cx="6927850" cy="105664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57150" marR="5080">
              <a:lnSpc>
                <a:spcPts val="1560"/>
              </a:lnSpc>
              <a:spcBef>
                <a:spcPts val="250"/>
              </a:spcBef>
              <a:tabLst>
                <a:tab pos="565785" algn="l"/>
                <a:tab pos="1717039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24b.	The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packaging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form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cuboid.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Give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this  common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shape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REASON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1: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4925" y="8276569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4925" y="8776947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33936" y="8061639"/>
            <a:ext cx="9740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REASON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2: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4925" y="9330670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4925" y="9831049"/>
            <a:ext cx="7010400" cy="0"/>
          </a:xfrm>
          <a:custGeom>
            <a:avLst/>
            <a:gdLst/>
            <a:ahLst/>
            <a:cxnLst/>
            <a:rect l="l" t="t" r="r" b="b"/>
            <a:pathLst>
              <a:path w="7010400" h="0">
                <a:moveTo>
                  <a:pt x="0" y="0"/>
                </a:moveTo>
                <a:lnTo>
                  <a:pt x="701040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33936" y="9115741"/>
            <a:ext cx="9740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REASON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3: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4785" y="5424652"/>
            <a:ext cx="35960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http://www.technologystudent.com/prddes1/perfpk12.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77276" y="5091508"/>
            <a:ext cx="6842759" cy="653415"/>
          </a:xfrm>
          <a:custGeom>
            <a:avLst/>
            <a:gdLst/>
            <a:ahLst/>
            <a:cxnLst/>
            <a:rect l="l" t="t" r="r" b="b"/>
            <a:pathLst>
              <a:path w="6842759" h="653414">
                <a:moveTo>
                  <a:pt x="0" y="0"/>
                </a:moveTo>
                <a:lnTo>
                  <a:pt x="6842761" y="0"/>
                </a:lnTo>
                <a:lnTo>
                  <a:pt x="6842761" y="653364"/>
                </a:lnTo>
                <a:lnTo>
                  <a:pt x="0" y="653364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07242" y="5121339"/>
            <a:ext cx="34480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 ANSWER THIS</a:t>
            </a:r>
            <a:r>
              <a:rPr dirty="0" sz="1400" spc="-2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83879" y="5106396"/>
            <a:ext cx="16929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027" y="1211307"/>
            <a:ext cx="54895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25a.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questions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related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Brand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Identity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(8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total)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6317" y="273096"/>
            <a:ext cx="6842759" cy="671195"/>
          </a:xfrm>
          <a:custGeom>
            <a:avLst/>
            <a:gdLst/>
            <a:ahLst/>
            <a:cxnLst/>
            <a:rect l="l" t="t" r="r" b="b"/>
            <a:pathLst>
              <a:path w="6842759" h="671194">
                <a:moveTo>
                  <a:pt x="0" y="0"/>
                </a:moveTo>
                <a:lnTo>
                  <a:pt x="6842761" y="0"/>
                </a:lnTo>
                <a:lnTo>
                  <a:pt x="6842761" y="670585"/>
                </a:lnTo>
                <a:lnTo>
                  <a:pt x="0" y="67058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052151" y="480067"/>
            <a:ext cx="37655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http://www.technologystudent.com/prddes1/brand1.html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0092" y="280103"/>
            <a:ext cx="34480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 ANSWER THIS</a:t>
            </a:r>
            <a:r>
              <a:rPr dirty="0" sz="1400" spc="-2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2154" y="265159"/>
            <a:ext cx="4167504" cy="593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396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5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http://www.technologystudent.com/prddes1/brand2.html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314" y="982155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16875" y="967495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5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5191" y="1792707"/>
            <a:ext cx="14579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What is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9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brand?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4555" y="1792707"/>
            <a:ext cx="6978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1680" y="3899932"/>
            <a:ext cx="6438265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697604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25b.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 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company that you think has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reached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brand status. Explain</a:t>
            </a:r>
            <a:r>
              <a:rPr dirty="0" sz="14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why  you consider it has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reached</a:t>
            </a:r>
            <a:r>
              <a:rPr dirty="0" sz="1400" spc="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dirty="0" sz="1400" spc="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status.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730" y="6411986"/>
            <a:ext cx="51308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25c. Describe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/ explain four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characteristics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Brand</a:t>
            </a:r>
            <a:r>
              <a:rPr dirty="0" sz="1400" spc="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Identity.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16947" y="6411986"/>
            <a:ext cx="6978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377" y="2304352"/>
            <a:ext cx="6766559" cy="0"/>
          </a:xfrm>
          <a:custGeom>
            <a:avLst/>
            <a:gdLst/>
            <a:ahLst/>
            <a:cxnLst/>
            <a:rect l="l" t="t" r="r" b="b"/>
            <a:pathLst>
              <a:path w="6766559" h="0">
                <a:moveTo>
                  <a:pt x="0" y="0"/>
                </a:moveTo>
                <a:lnTo>
                  <a:pt x="676656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377" y="2680276"/>
            <a:ext cx="6766559" cy="0"/>
          </a:xfrm>
          <a:custGeom>
            <a:avLst/>
            <a:gdLst/>
            <a:ahLst/>
            <a:cxnLst/>
            <a:rect l="l" t="t" r="r" b="b"/>
            <a:pathLst>
              <a:path w="6766559" h="0">
                <a:moveTo>
                  <a:pt x="0" y="0"/>
                </a:moveTo>
                <a:lnTo>
                  <a:pt x="676656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377" y="3056194"/>
            <a:ext cx="6766559" cy="0"/>
          </a:xfrm>
          <a:custGeom>
            <a:avLst/>
            <a:gdLst/>
            <a:ahLst/>
            <a:cxnLst/>
            <a:rect l="l" t="t" r="r" b="b"/>
            <a:pathLst>
              <a:path w="6766559" h="0">
                <a:moveTo>
                  <a:pt x="0" y="0"/>
                </a:moveTo>
                <a:lnTo>
                  <a:pt x="676656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1377" y="3432113"/>
            <a:ext cx="6766559" cy="0"/>
          </a:xfrm>
          <a:custGeom>
            <a:avLst/>
            <a:gdLst/>
            <a:ahLst/>
            <a:cxnLst/>
            <a:rect l="l" t="t" r="r" b="b"/>
            <a:pathLst>
              <a:path w="6766559" h="0">
                <a:moveTo>
                  <a:pt x="0" y="0"/>
                </a:moveTo>
                <a:lnTo>
                  <a:pt x="676656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7388" y="4756410"/>
            <a:ext cx="6809740" cy="0"/>
          </a:xfrm>
          <a:custGeom>
            <a:avLst/>
            <a:gdLst/>
            <a:ahLst/>
            <a:cxnLst/>
            <a:rect l="l" t="t" r="r" b="b"/>
            <a:pathLst>
              <a:path w="6809740" h="0">
                <a:moveTo>
                  <a:pt x="0" y="0"/>
                </a:moveTo>
                <a:lnTo>
                  <a:pt x="680921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7388" y="5181098"/>
            <a:ext cx="6809740" cy="0"/>
          </a:xfrm>
          <a:custGeom>
            <a:avLst/>
            <a:gdLst/>
            <a:ahLst/>
            <a:cxnLst/>
            <a:rect l="l" t="t" r="r" b="b"/>
            <a:pathLst>
              <a:path w="6809740" h="0">
                <a:moveTo>
                  <a:pt x="0" y="0"/>
                </a:moveTo>
                <a:lnTo>
                  <a:pt x="680921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7388" y="5605787"/>
            <a:ext cx="6809740" cy="0"/>
          </a:xfrm>
          <a:custGeom>
            <a:avLst/>
            <a:gdLst/>
            <a:ahLst/>
            <a:cxnLst/>
            <a:rect l="l" t="t" r="r" b="b"/>
            <a:pathLst>
              <a:path w="6809740" h="0">
                <a:moveTo>
                  <a:pt x="0" y="0"/>
                </a:moveTo>
                <a:lnTo>
                  <a:pt x="680921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7388" y="6030475"/>
            <a:ext cx="6809740" cy="0"/>
          </a:xfrm>
          <a:custGeom>
            <a:avLst/>
            <a:gdLst/>
            <a:ahLst/>
            <a:cxnLst/>
            <a:rect l="l" t="t" r="r" b="b"/>
            <a:pathLst>
              <a:path w="6809740" h="0">
                <a:moveTo>
                  <a:pt x="0" y="0"/>
                </a:moveTo>
                <a:lnTo>
                  <a:pt x="680921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9948" y="7167957"/>
            <a:ext cx="6867525" cy="0"/>
          </a:xfrm>
          <a:custGeom>
            <a:avLst/>
            <a:gdLst/>
            <a:ahLst/>
            <a:cxnLst/>
            <a:rect l="l" t="t" r="r" b="b"/>
            <a:pathLst>
              <a:path w="6867525" h="0">
                <a:moveTo>
                  <a:pt x="0" y="0"/>
                </a:moveTo>
                <a:lnTo>
                  <a:pt x="686712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9948" y="7611386"/>
            <a:ext cx="6867525" cy="0"/>
          </a:xfrm>
          <a:custGeom>
            <a:avLst/>
            <a:gdLst/>
            <a:ahLst/>
            <a:cxnLst/>
            <a:rect l="l" t="t" r="r" b="b"/>
            <a:pathLst>
              <a:path w="6867525" h="0">
                <a:moveTo>
                  <a:pt x="0" y="0"/>
                </a:moveTo>
                <a:lnTo>
                  <a:pt x="686712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9948" y="8054816"/>
            <a:ext cx="6867525" cy="0"/>
          </a:xfrm>
          <a:custGeom>
            <a:avLst/>
            <a:gdLst/>
            <a:ahLst/>
            <a:cxnLst/>
            <a:rect l="l" t="t" r="r" b="b"/>
            <a:pathLst>
              <a:path w="6867525" h="0">
                <a:moveTo>
                  <a:pt x="0" y="0"/>
                </a:moveTo>
                <a:lnTo>
                  <a:pt x="686712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9948" y="8498246"/>
            <a:ext cx="6867525" cy="0"/>
          </a:xfrm>
          <a:custGeom>
            <a:avLst/>
            <a:gdLst/>
            <a:ahLst/>
            <a:cxnLst/>
            <a:rect l="l" t="t" r="r" b="b"/>
            <a:pathLst>
              <a:path w="6867525" h="0">
                <a:moveTo>
                  <a:pt x="0" y="0"/>
                </a:moveTo>
                <a:lnTo>
                  <a:pt x="686712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9948" y="8941675"/>
            <a:ext cx="6867525" cy="0"/>
          </a:xfrm>
          <a:custGeom>
            <a:avLst/>
            <a:gdLst/>
            <a:ahLst/>
            <a:cxnLst/>
            <a:rect l="l" t="t" r="r" b="b"/>
            <a:pathLst>
              <a:path w="6867525" h="0">
                <a:moveTo>
                  <a:pt x="0" y="0"/>
                </a:moveTo>
                <a:lnTo>
                  <a:pt x="686712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9948" y="9385106"/>
            <a:ext cx="6867525" cy="0"/>
          </a:xfrm>
          <a:custGeom>
            <a:avLst/>
            <a:gdLst/>
            <a:ahLst/>
            <a:cxnLst/>
            <a:rect l="l" t="t" r="r" b="b"/>
            <a:pathLst>
              <a:path w="6867525" h="0">
                <a:moveTo>
                  <a:pt x="0" y="0"/>
                </a:moveTo>
                <a:lnTo>
                  <a:pt x="686712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9948" y="9828535"/>
            <a:ext cx="6867525" cy="0"/>
          </a:xfrm>
          <a:custGeom>
            <a:avLst/>
            <a:gdLst/>
            <a:ahLst/>
            <a:cxnLst/>
            <a:rect l="l" t="t" r="r" b="b"/>
            <a:pathLst>
              <a:path w="6867525" h="0">
                <a:moveTo>
                  <a:pt x="0" y="0"/>
                </a:moveTo>
                <a:lnTo>
                  <a:pt x="686712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9948" y="10271966"/>
            <a:ext cx="6867525" cy="0"/>
          </a:xfrm>
          <a:custGeom>
            <a:avLst/>
            <a:gdLst/>
            <a:ahLst/>
            <a:cxnLst/>
            <a:rect l="l" t="t" r="r" b="b"/>
            <a:pathLst>
              <a:path w="6867525" h="0">
                <a:moveTo>
                  <a:pt x="0" y="0"/>
                </a:moveTo>
                <a:lnTo>
                  <a:pt x="686712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729" y="280223"/>
            <a:ext cx="6842759" cy="1146175"/>
          </a:xfrm>
          <a:custGeom>
            <a:avLst/>
            <a:gdLst/>
            <a:ahLst/>
            <a:cxnLst/>
            <a:rect l="l" t="t" r="r" b="b"/>
            <a:pathLst>
              <a:path w="6842759" h="1146175">
                <a:moveTo>
                  <a:pt x="0" y="0"/>
                </a:moveTo>
                <a:lnTo>
                  <a:pt x="6842761" y="0"/>
                </a:lnTo>
                <a:lnTo>
                  <a:pt x="6842761" y="1146049"/>
                </a:lnTo>
                <a:lnTo>
                  <a:pt x="0" y="1146049"/>
                </a:lnTo>
                <a:lnTo>
                  <a:pt x="0" y="0"/>
                </a:lnTo>
                <a:close/>
              </a:path>
            </a:pathLst>
          </a:custGeom>
          <a:ln w="6349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54736" y="505083"/>
            <a:ext cx="3841115" cy="71945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R="5080">
              <a:lnSpc>
                <a:spcPts val="1340"/>
              </a:lnSpc>
              <a:spcBef>
                <a:spcPts val="22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http://www.technologystudent.com/prddes1/markrs1.html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http://www.technologystudent.com/prddes1/marks2.html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http://www.technologystudent.com/prddes1/markrs2.html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http://www.technologystudent.com/prddes1/ict1.html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331" y="287720"/>
            <a:ext cx="34480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 ANSWER THIS</a:t>
            </a:r>
            <a:r>
              <a:rPr dirty="0" sz="1400" spc="-2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41968" y="272776"/>
            <a:ext cx="16929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91473" y="1472187"/>
            <a:ext cx="139700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6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6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2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54312" y="1471924"/>
            <a:ext cx="592455" cy="1270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0018" y="2282080"/>
            <a:ext cx="41065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26a.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term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Market</a:t>
            </a:r>
            <a:r>
              <a:rPr dirty="0" sz="1400" spc="2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Research?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87596" y="2282080"/>
            <a:ext cx="678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2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065" y="6303118"/>
            <a:ext cx="51739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26b. How can ICT specifically contribute to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market</a:t>
            </a:r>
            <a:r>
              <a:rPr dirty="0" sz="14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research?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96407" y="6303118"/>
            <a:ext cx="6978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7155" y="3033342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1913" y="3539498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155" y="4045648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1913" y="4551796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155" y="5057945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1913" y="5564095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1913" y="6070244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155" y="7117661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1913" y="7646119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7155" y="8174566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1913" y="8703015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7155" y="9231462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91913" y="9759910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1913" y="10288357"/>
            <a:ext cx="6964680" cy="0"/>
          </a:xfrm>
          <a:custGeom>
            <a:avLst/>
            <a:gdLst/>
            <a:ahLst/>
            <a:cxnLst/>
            <a:rect l="l" t="t" r="r" b="b"/>
            <a:pathLst>
              <a:path w="6964680" h="0">
                <a:moveTo>
                  <a:pt x="0" y="0"/>
                </a:moveTo>
                <a:lnTo>
                  <a:pt x="696468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33075" y="1466774"/>
            <a:ext cx="4655185" cy="4032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213360">
              <a:lnSpc>
                <a:spcPct val="100000"/>
              </a:lnSpc>
              <a:spcBef>
                <a:spcPts val="275"/>
              </a:spcBef>
              <a:tabLst>
                <a:tab pos="262191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7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Designers need an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understanding of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Market</a:t>
            </a:r>
            <a:r>
              <a:rPr dirty="0" sz="1400" spc="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Research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172" y="10450065"/>
            <a:ext cx="139700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2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dirty="0" sz="650" spc="-2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4323" y="10462607"/>
            <a:ext cx="20459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094" y="10464720"/>
            <a:ext cx="22745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6010" y="10449798"/>
            <a:ext cx="592455" cy="1270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7757" y="189309"/>
            <a:ext cx="6842759" cy="478155"/>
          </a:xfrm>
          <a:custGeom>
            <a:avLst/>
            <a:gdLst/>
            <a:ahLst/>
            <a:cxnLst/>
            <a:rect l="l" t="t" r="r" b="b"/>
            <a:pathLst>
              <a:path w="6842759" h="478155">
                <a:moveTo>
                  <a:pt x="0" y="0"/>
                </a:moveTo>
                <a:lnTo>
                  <a:pt x="6842761" y="0"/>
                </a:lnTo>
                <a:lnTo>
                  <a:pt x="6842761" y="478047"/>
                </a:lnTo>
                <a:lnTo>
                  <a:pt x="0" y="47804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56775" y="181041"/>
            <a:ext cx="34480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 ANSWER THIS</a:t>
            </a:r>
            <a:r>
              <a:rPr dirty="0" sz="1400" spc="-2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33412" y="166097"/>
            <a:ext cx="16929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3774" y="403203"/>
            <a:ext cx="45205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3939540" algn="l"/>
              </a:tabLst>
            </a:pPr>
            <a:r>
              <a:rPr dirty="0" baseline="4629" sz="1800" spc="-7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http://www.technologystudent.com/pdf14/maths3.pdf</a:t>
            </a:r>
            <a:r>
              <a:rPr dirty="0" baseline="4629" sz="1800" spc="-7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(page</a:t>
            </a:r>
            <a:r>
              <a:rPr dirty="0" sz="1200" spc="-5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6)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537" y="689407"/>
            <a:ext cx="445325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19350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30614" y="674744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2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2017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38977" y="2691449"/>
            <a:ext cx="3676650" cy="3148965"/>
          </a:xfrm>
          <a:custGeom>
            <a:avLst/>
            <a:gdLst/>
            <a:ahLst/>
            <a:cxnLst/>
            <a:rect l="l" t="t" r="r" b="b"/>
            <a:pathLst>
              <a:path w="3676650" h="3148965">
                <a:moveTo>
                  <a:pt x="3676557" y="3148423"/>
                </a:moveTo>
                <a:lnTo>
                  <a:pt x="0" y="3148423"/>
                </a:lnTo>
                <a:lnTo>
                  <a:pt x="0" y="623"/>
                </a:lnTo>
                <a:lnTo>
                  <a:pt x="1837187" y="0"/>
                </a:lnTo>
                <a:lnTo>
                  <a:pt x="1842115" y="880567"/>
                </a:lnTo>
                <a:lnTo>
                  <a:pt x="3676557" y="879307"/>
                </a:lnTo>
                <a:lnTo>
                  <a:pt x="3676557" y="3148423"/>
                </a:lnTo>
                <a:close/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80072" y="2698413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 h="0">
                <a:moveTo>
                  <a:pt x="318380" y="0"/>
                </a:moveTo>
                <a:lnTo>
                  <a:pt x="0" y="0"/>
                </a:lnTo>
              </a:path>
            </a:pathLst>
          </a:custGeom>
          <a:ln w="9000">
            <a:solidFill>
              <a:srgbClr val="3C2B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80078" y="5839873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 h="0">
                <a:moveTo>
                  <a:pt x="318373" y="0"/>
                </a:moveTo>
                <a:lnTo>
                  <a:pt x="0" y="0"/>
                </a:lnTo>
              </a:path>
            </a:pathLst>
          </a:custGeom>
          <a:ln w="9000">
            <a:solidFill>
              <a:srgbClr val="3C2B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98201" y="2698413"/>
            <a:ext cx="71755" cy="3141345"/>
          </a:xfrm>
          <a:custGeom>
            <a:avLst/>
            <a:gdLst/>
            <a:ahLst/>
            <a:cxnLst/>
            <a:rect l="l" t="t" r="r" b="b"/>
            <a:pathLst>
              <a:path w="71755" h="3141345">
                <a:moveTo>
                  <a:pt x="31503" y="3069791"/>
                </a:moveTo>
                <a:lnTo>
                  <a:pt x="0" y="3069791"/>
                </a:lnTo>
                <a:lnTo>
                  <a:pt x="35593" y="3140999"/>
                </a:lnTo>
                <a:lnTo>
                  <a:pt x="69345" y="3073514"/>
                </a:lnTo>
                <a:lnTo>
                  <a:pt x="31503" y="3073514"/>
                </a:lnTo>
                <a:lnTo>
                  <a:pt x="31503" y="3069791"/>
                </a:lnTo>
                <a:close/>
              </a:path>
              <a:path w="71755" h="3141345">
                <a:moveTo>
                  <a:pt x="39679" y="61051"/>
                </a:moveTo>
                <a:lnTo>
                  <a:pt x="31499" y="61051"/>
                </a:lnTo>
                <a:lnTo>
                  <a:pt x="31503" y="3073514"/>
                </a:lnTo>
                <a:lnTo>
                  <a:pt x="39682" y="3073514"/>
                </a:lnTo>
                <a:lnTo>
                  <a:pt x="39679" y="61051"/>
                </a:lnTo>
                <a:close/>
              </a:path>
              <a:path w="71755" h="3141345">
                <a:moveTo>
                  <a:pt x="71207" y="3069791"/>
                </a:moveTo>
                <a:lnTo>
                  <a:pt x="39682" y="3069791"/>
                </a:lnTo>
                <a:lnTo>
                  <a:pt x="39682" y="3073514"/>
                </a:lnTo>
                <a:lnTo>
                  <a:pt x="69345" y="3073514"/>
                </a:lnTo>
                <a:lnTo>
                  <a:pt x="71207" y="3069791"/>
                </a:lnTo>
                <a:close/>
              </a:path>
              <a:path w="71755" h="3141345">
                <a:moveTo>
                  <a:pt x="35589" y="0"/>
                </a:moveTo>
                <a:lnTo>
                  <a:pt x="2868" y="122111"/>
                </a:lnTo>
                <a:lnTo>
                  <a:pt x="31499" y="122111"/>
                </a:lnTo>
                <a:lnTo>
                  <a:pt x="31499" y="61051"/>
                </a:lnTo>
                <a:lnTo>
                  <a:pt x="51948" y="61051"/>
                </a:lnTo>
                <a:lnTo>
                  <a:pt x="35589" y="0"/>
                </a:lnTo>
                <a:close/>
              </a:path>
              <a:path w="71755" h="3141345">
                <a:moveTo>
                  <a:pt x="51948" y="61051"/>
                </a:moveTo>
                <a:lnTo>
                  <a:pt x="39679" y="61051"/>
                </a:lnTo>
                <a:lnTo>
                  <a:pt x="39679" y="122111"/>
                </a:lnTo>
                <a:lnTo>
                  <a:pt x="68309" y="122111"/>
                </a:lnTo>
                <a:lnTo>
                  <a:pt x="51948" y="61051"/>
                </a:lnTo>
                <a:close/>
              </a:path>
            </a:pathLst>
          </a:custGeom>
          <a:solidFill>
            <a:srgbClr val="3C2B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781828" y="3705860"/>
            <a:ext cx="246379" cy="564515"/>
          </a:xfrm>
          <a:prstGeom prst="rect">
            <a:avLst/>
          </a:prstGeom>
        </p:spPr>
        <p:txBody>
          <a:bodyPr wrap="square" lIns="0" tIns="215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1250">
                <a:solidFill>
                  <a:srgbClr val="3C2B98"/>
                </a:solidFill>
                <a:latin typeface="Arial"/>
                <a:cs typeface="Arial"/>
              </a:rPr>
              <a:t>400mm</a:t>
            </a:r>
            <a:endParaRPr sz="12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289943" y="2702728"/>
            <a:ext cx="2193925" cy="0"/>
          </a:xfrm>
          <a:custGeom>
            <a:avLst/>
            <a:gdLst/>
            <a:ahLst/>
            <a:cxnLst/>
            <a:rect l="l" t="t" r="r" b="b"/>
            <a:pathLst>
              <a:path w="2193925" h="0">
                <a:moveTo>
                  <a:pt x="0" y="0"/>
                </a:moveTo>
                <a:lnTo>
                  <a:pt x="2193786" y="0"/>
                </a:lnTo>
              </a:path>
            </a:pathLst>
          </a:custGeom>
          <a:ln w="9000">
            <a:solidFill>
              <a:srgbClr val="3C2B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65345" y="3602815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 h="0">
                <a:moveTo>
                  <a:pt x="0" y="0"/>
                </a:moveTo>
                <a:lnTo>
                  <a:pt x="318376" y="0"/>
                </a:lnTo>
              </a:path>
            </a:pathLst>
          </a:custGeom>
          <a:ln w="9000">
            <a:solidFill>
              <a:srgbClr val="3C2B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394413" y="2702728"/>
            <a:ext cx="71755" cy="900430"/>
          </a:xfrm>
          <a:custGeom>
            <a:avLst/>
            <a:gdLst/>
            <a:ahLst/>
            <a:cxnLst/>
            <a:rect l="l" t="t" r="r" b="b"/>
            <a:pathLst>
              <a:path w="71754" h="900429">
                <a:moveTo>
                  <a:pt x="31503" y="828767"/>
                </a:moveTo>
                <a:lnTo>
                  <a:pt x="0" y="828767"/>
                </a:lnTo>
                <a:lnTo>
                  <a:pt x="35590" y="899971"/>
                </a:lnTo>
                <a:lnTo>
                  <a:pt x="69349" y="832490"/>
                </a:lnTo>
                <a:lnTo>
                  <a:pt x="31503" y="832490"/>
                </a:lnTo>
                <a:lnTo>
                  <a:pt x="31503" y="828767"/>
                </a:lnTo>
                <a:close/>
              </a:path>
              <a:path w="71754" h="900429">
                <a:moveTo>
                  <a:pt x="39683" y="61060"/>
                </a:moveTo>
                <a:lnTo>
                  <a:pt x="31507" y="61060"/>
                </a:lnTo>
                <a:lnTo>
                  <a:pt x="31503" y="832490"/>
                </a:lnTo>
                <a:lnTo>
                  <a:pt x="39679" y="832490"/>
                </a:lnTo>
                <a:lnTo>
                  <a:pt x="39683" y="61060"/>
                </a:lnTo>
                <a:close/>
              </a:path>
              <a:path w="71754" h="900429">
                <a:moveTo>
                  <a:pt x="71211" y="828767"/>
                </a:moveTo>
                <a:lnTo>
                  <a:pt x="39679" y="828767"/>
                </a:lnTo>
                <a:lnTo>
                  <a:pt x="39679" y="832490"/>
                </a:lnTo>
                <a:lnTo>
                  <a:pt x="69349" y="832490"/>
                </a:lnTo>
                <a:lnTo>
                  <a:pt x="71211" y="828767"/>
                </a:lnTo>
                <a:close/>
              </a:path>
              <a:path w="71754" h="900429">
                <a:moveTo>
                  <a:pt x="35593" y="0"/>
                </a:moveTo>
                <a:lnTo>
                  <a:pt x="2872" y="122111"/>
                </a:lnTo>
                <a:lnTo>
                  <a:pt x="31507" y="122111"/>
                </a:lnTo>
                <a:lnTo>
                  <a:pt x="31507" y="61060"/>
                </a:lnTo>
                <a:lnTo>
                  <a:pt x="51954" y="61060"/>
                </a:lnTo>
                <a:lnTo>
                  <a:pt x="35593" y="0"/>
                </a:lnTo>
                <a:close/>
              </a:path>
              <a:path w="71754" h="900429">
                <a:moveTo>
                  <a:pt x="51954" y="61060"/>
                </a:moveTo>
                <a:lnTo>
                  <a:pt x="39683" y="61060"/>
                </a:lnTo>
                <a:lnTo>
                  <a:pt x="39683" y="122111"/>
                </a:lnTo>
                <a:lnTo>
                  <a:pt x="68314" y="122111"/>
                </a:lnTo>
                <a:lnTo>
                  <a:pt x="51954" y="61060"/>
                </a:lnTo>
                <a:close/>
              </a:path>
            </a:pathLst>
          </a:custGeom>
          <a:solidFill>
            <a:srgbClr val="3C2B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196810" y="2830179"/>
            <a:ext cx="246379" cy="564515"/>
          </a:xfrm>
          <a:prstGeom prst="rect">
            <a:avLst/>
          </a:prstGeom>
        </p:spPr>
        <p:txBody>
          <a:bodyPr wrap="square" lIns="0" tIns="215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1250">
                <a:solidFill>
                  <a:srgbClr val="3C2B98"/>
                </a:solidFill>
                <a:latin typeface="Arial"/>
                <a:cs typeface="Arial"/>
              </a:rPr>
              <a:t>200mm</a:t>
            </a:r>
            <a:endParaRPr sz="12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07902" y="2298934"/>
            <a:ext cx="0" cy="1252220"/>
          </a:xfrm>
          <a:custGeom>
            <a:avLst/>
            <a:gdLst/>
            <a:ahLst/>
            <a:cxnLst/>
            <a:rect l="l" t="t" r="r" b="b"/>
            <a:pathLst>
              <a:path w="0" h="1252220">
                <a:moveTo>
                  <a:pt x="0" y="1251954"/>
                </a:moveTo>
                <a:lnTo>
                  <a:pt x="0" y="0"/>
                </a:lnTo>
              </a:path>
            </a:pathLst>
          </a:custGeom>
          <a:ln w="9000">
            <a:solidFill>
              <a:srgbClr val="3C2B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74481" y="2298934"/>
            <a:ext cx="0" cy="318770"/>
          </a:xfrm>
          <a:custGeom>
            <a:avLst/>
            <a:gdLst/>
            <a:ahLst/>
            <a:cxnLst/>
            <a:rect l="l" t="t" r="r" b="b"/>
            <a:pathLst>
              <a:path w="0" h="318769">
                <a:moveTo>
                  <a:pt x="0" y="318377"/>
                </a:moveTo>
                <a:lnTo>
                  <a:pt x="0" y="0"/>
                </a:lnTo>
              </a:path>
            </a:pathLst>
          </a:custGeom>
          <a:ln w="9000">
            <a:solidFill>
              <a:srgbClr val="3C2B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74711" y="2317061"/>
            <a:ext cx="1833245" cy="71755"/>
          </a:xfrm>
          <a:custGeom>
            <a:avLst/>
            <a:gdLst/>
            <a:ahLst/>
            <a:cxnLst/>
            <a:rect l="l" t="t" r="r" b="b"/>
            <a:pathLst>
              <a:path w="1833245" h="71755">
                <a:moveTo>
                  <a:pt x="71211" y="0"/>
                </a:moveTo>
                <a:lnTo>
                  <a:pt x="0" y="35596"/>
                </a:lnTo>
                <a:lnTo>
                  <a:pt x="71211" y="71207"/>
                </a:lnTo>
                <a:lnTo>
                  <a:pt x="71211" y="39682"/>
                </a:lnTo>
                <a:lnTo>
                  <a:pt x="67485" y="39682"/>
                </a:lnTo>
                <a:lnTo>
                  <a:pt x="67485" y="31507"/>
                </a:lnTo>
                <a:lnTo>
                  <a:pt x="71211" y="31507"/>
                </a:lnTo>
                <a:lnTo>
                  <a:pt x="71211" y="0"/>
                </a:lnTo>
                <a:close/>
              </a:path>
              <a:path w="1833245" h="71755">
                <a:moveTo>
                  <a:pt x="1817944" y="31503"/>
                </a:moveTo>
                <a:lnTo>
                  <a:pt x="1772140" y="31503"/>
                </a:lnTo>
                <a:lnTo>
                  <a:pt x="1772140" y="39678"/>
                </a:lnTo>
                <a:lnTo>
                  <a:pt x="1711079" y="39678"/>
                </a:lnTo>
                <a:lnTo>
                  <a:pt x="1711079" y="68313"/>
                </a:lnTo>
                <a:lnTo>
                  <a:pt x="1833191" y="35589"/>
                </a:lnTo>
                <a:lnTo>
                  <a:pt x="1817944" y="31503"/>
                </a:lnTo>
                <a:close/>
              </a:path>
              <a:path w="1833245" h="71755">
                <a:moveTo>
                  <a:pt x="71211" y="31507"/>
                </a:moveTo>
                <a:lnTo>
                  <a:pt x="67485" y="31507"/>
                </a:lnTo>
                <a:lnTo>
                  <a:pt x="67485" y="39682"/>
                </a:lnTo>
                <a:lnTo>
                  <a:pt x="71211" y="39682"/>
                </a:lnTo>
                <a:lnTo>
                  <a:pt x="71211" y="31507"/>
                </a:lnTo>
                <a:close/>
              </a:path>
              <a:path w="1833245" h="71755">
                <a:moveTo>
                  <a:pt x="71211" y="39682"/>
                </a:moveTo>
                <a:lnTo>
                  <a:pt x="67485" y="39682"/>
                </a:lnTo>
                <a:lnTo>
                  <a:pt x="71211" y="39682"/>
                </a:lnTo>
                <a:close/>
              </a:path>
              <a:path w="1833245" h="71755">
                <a:moveTo>
                  <a:pt x="1711079" y="31503"/>
                </a:moveTo>
                <a:lnTo>
                  <a:pt x="71211" y="31507"/>
                </a:lnTo>
                <a:lnTo>
                  <a:pt x="71211" y="39682"/>
                </a:lnTo>
                <a:lnTo>
                  <a:pt x="1711079" y="39678"/>
                </a:lnTo>
                <a:lnTo>
                  <a:pt x="1711079" y="31503"/>
                </a:lnTo>
                <a:close/>
              </a:path>
              <a:path w="1833245" h="71755">
                <a:moveTo>
                  <a:pt x="1772140" y="31503"/>
                </a:moveTo>
                <a:lnTo>
                  <a:pt x="1711079" y="31503"/>
                </a:lnTo>
                <a:lnTo>
                  <a:pt x="1711079" y="39678"/>
                </a:lnTo>
                <a:lnTo>
                  <a:pt x="1772140" y="39678"/>
                </a:lnTo>
                <a:lnTo>
                  <a:pt x="1772140" y="31503"/>
                </a:lnTo>
                <a:close/>
              </a:path>
              <a:path w="1833245" h="71755">
                <a:moveTo>
                  <a:pt x="1711079" y="2868"/>
                </a:moveTo>
                <a:lnTo>
                  <a:pt x="1711079" y="31503"/>
                </a:lnTo>
                <a:lnTo>
                  <a:pt x="1817944" y="31503"/>
                </a:lnTo>
                <a:lnTo>
                  <a:pt x="1711079" y="2868"/>
                </a:lnTo>
                <a:close/>
              </a:path>
            </a:pathLst>
          </a:custGeom>
          <a:solidFill>
            <a:srgbClr val="3C2B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18189" y="863553"/>
            <a:ext cx="6942455" cy="150558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607820">
              <a:lnSpc>
                <a:spcPct val="100000"/>
              </a:lnSpc>
              <a:spcBef>
                <a:spcPts val="585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acrylic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panel for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storage unit is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645"/>
              </a:spcBef>
              <a:tabLst>
                <a:tab pos="5265420" algn="l"/>
              </a:tabLst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27a.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Calculate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area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acrylic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required, before it is cut to shape (the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overall  rectangle of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acrylic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required before it is cut into an</a:t>
            </a:r>
            <a:r>
              <a:rPr dirty="0" sz="1400" spc="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4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shape).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3 marks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27b. Calculate the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area 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of the ﬁnal L shape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dirty="0" sz="1400" spc="-3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algn="r" marR="1740535">
              <a:lnSpc>
                <a:spcPct val="100000"/>
              </a:lnSpc>
              <a:spcBef>
                <a:spcPts val="1115"/>
              </a:spcBef>
            </a:pPr>
            <a:r>
              <a:rPr dirty="0" sz="1250" spc="10">
                <a:solidFill>
                  <a:srgbClr val="3C2B98"/>
                </a:solidFill>
                <a:latin typeface="Arial"/>
                <a:cs typeface="Arial"/>
              </a:rPr>
              <a:t>250mm</a:t>
            </a:r>
            <a:endParaRPr sz="12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43434" y="5902160"/>
            <a:ext cx="0" cy="318770"/>
          </a:xfrm>
          <a:custGeom>
            <a:avLst/>
            <a:gdLst/>
            <a:ahLst/>
            <a:cxnLst/>
            <a:rect l="l" t="t" r="r" b="b"/>
            <a:pathLst>
              <a:path w="0" h="318770">
                <a:moveTo>
                  <a:pt x="0" y="0"/>
                </a:moveTo>
                <a:lnTo>
                  <a:pt x="0" y="318383"/>
                </a:lnTo>
              </a:path>
            </a:pathLst>
          </a:custGeom>
          <a:ln w="9000">
            <a:solidFill>
              <a:srgbClr val="3C2B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10516" y="5902160"/>
            <a:ext cx="0" cy="318770"/>
          </a:xfrm>
          <a:custGeom>
            <a:avLst/>
            <a:gdLst/>
            <a:ahLst/>
            <a:cxnLst/>
            <a:rect l="l" t="t" r="r" b="b"/>
            <a:pathLst>
              <a:path w="0" h="318770">
                <a:moveTo>
                  <a:pt x="0" y="0"/>
                </a:moveTo>
                <a:lnTo>
                  <a:pt x="0" y="318380"/>
                </a:lnTo>
              </a:path>
            </a:pathLst>
          </a:custGeom>
          <a:ln w="9000">
            <a:solidFill>
              <a:srgbClr val="3C2B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43434" y="6131206"/>
            <a:ext cx="3667125" cy="71755"/>
          </a:xfrm>
          <a:custGeom>
            <a:avLst/>
            <a:gdLst/>
            <a:ahLst/>
            <a:cxnLst/>
            <a:rect l="l" t="t" r="r" b="b"/>
            <a:pathLst>
              <a:path w="3667125" h="71754">
                <a:moveTo>
                  <a:pt x="3658440" y="31521"/>
                </a:moveTo>
                <a:lnTo>
                  <a:pt x="3599139" y="31521"/>
                </a:lnTo>
                <a:lnTo>
                  <a:pt x="3599139" y="39701"/>
                </a:lnTo>
                <a:lnTo>
                  <a:pt x="3595413" y="39701"/>
                </a:lnTo>
                <a:lnTo>
                  <a:pt x="3595413" y="71205"/>
                </a:lnTo>
                <a:lnTo>
                  <a:pt x="3666624" y="35614"/>
                </a:lnTo>
                <a:lnTo>
                  <a:pt x="3658440" y="31521"/>
                </a:lnTo>
                <a:close/>
              </a:path>
              <a:path w="3667125" h="71754">
                <a:moveTo>
                  <a:pt x="122111" y="2894"/>
                </a:moveTo>
                <a:lnTo>
                  <a:pt x="0" y="35614"/>
                </a:lnTo>
                <a:lnTo>
                  <a:pt x="122111" y="68334"/>
                </a:lnTo>
                <a:lnTo>
                  <a:pt x="122111" y="39705"/>
                </a:lnTo>
                <a:lnTo>
                  <a:pt x="61056" y="39705"/>
                </a:lnTo>
                <a:lnTo>
                  <a:pt x="61056" y="31525"/>
                </a:lnTo>
                <a:lnTo>
                  <a:pt x="122111" y="31525"/>
                </a:lnTo>
                <a:lnTo>
                  <a:pt x="122111" y="2894"/>
                </a:lnTo>
                <a:close/>
              </a:path>
              <a:path w="3667125" h="71754">
                <a:moveTo>
                  <a:pt x="122111" y="31525"/>
                </a:moveTo>
                <a:lnTo>
                  <a:pt x="61056" y="31525"/>
                </a:lnTo>
                <a:lnTo>
                  <a:pt x="61056" y="39705"/>
                </a:lnTo>
                <a:lnTo>
                  <a:pt x="122111" y="39705"/>
                </a:lnTo>
                <a:lnTo>
                  <a:pt x="122111" y="31525"/>
                </a:lnTo>
                <a:close/>
              </a:path>
              <a:path w="3667125" h="71754">
                <a:moveTo>
                  <a:pt x="122111" y="39705"/>
                </a:moveTo>
                <a:lnTo>
                  <a:pt x="61056" y="39705"/>
                </a:lnTo>
                <a:lnTo>
                  <a:pt x="122111" y="39705"/>
                </a:lnTo>
                <a:close/>
              </a:path>
              <a:path w="3667125" h="71754">
                <a:moveTo>
                  <a:pt x="3595413" y="31521"/>
                </a:moveTo>
                <a:lnTo>
                  <a:pt x="122111" y="31525"/>
                </a:lnTo>
                <a:lnTo>
                  <a:pt x="122111" y="39705"/>
                </a:lnTo>
                <a:lnTo>
                  <a:pt x="3595413" y="39701"/>
                </a:lnTo>
                <a:lnTo>
                  <a:pt x="3595413" y="31521"/>
                </a:lnTo>
                <a:close/>
              </a:path>
              <a:path w="3667125" h="71754">
                <a:moveTo>
                  <a:pt x="3599139" y="31521"/>
                </a:moveTo>
                <a:lnTo>
                  <a:pt x="3595413" y="31521"/>
                </a:lnTo>
                <a:lnTo>
                  <a:pt x="3595413" y="39701"/>
                </a:lnTo>
                <a:lnTo>
                  <a:pt x="3599139" y="39701"/>
                </a:lnTo>
                <a:lnTo>
                  <a:pt x="3599139" y="31521"/>
                </a:lnTo>
                <a:close/>
              </a:path>
              <a:path w="3667125" h="71754">
                <a:moveTo>
                  <a:pt x="3595413" y="0"/>
                </a:moveTo>
                <a:lnTo>
                  <a:pt x="3595413" y="31521"/>
                </a:lnTo>
                <a:lnTo>
                  <a:pt x="3658440" y="31521"/>
                </a:lnTo>
                <a:lnTo>
                  <a:pt x="3595413" y="0"/>
                </a:lnTo>
                <a:close/>
              </a:path>
            </a:pathLst>
          </a:custGeom>
          <a:solidFill>
            <a:srgbClr val="3C2B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986712" y="5956453"/>
            <a:ext cx="564515" cy="2197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50" spc="10">
                <a:solidFill>
                  <a:srgbClr val="3C2B98"/>
                </a:solidFill>
                <a:latin typeface="Arial"/>
                <a:cs typeface="Arial"/>
              </a:rPr>
              <a:t>500mm</a:t>
            </a:r>
            <a:endParaRPr sz="12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2404" y="6769763"/>
            <a:ext cx="6934834" cy="0"/>
          </a:xfrm>
          <a:custGeom>
            <a:avLst/>
            <a:gdLst/>
            <a:ahLst/>
            <a:cxnLst/>
            <a:rect l="l" t="t" r="r" b="b"/>
            <a:pathLst>
              <a:path w="6934834" h="0">
                <a:moveTo>
                  <a:pt x="0" y="0"/>
                </a:moveTo>
                <a:lnTo>
                  <a:pt x="69342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42404" y="7176167"/>
            <a:ext cx="6934834" cy="0"/>
          </a:xfrm>
          <a:custGeom>
            <a:avLst/>
            <a:gdLst/>
            <a:ahLst/>
            <a:cxnLst/>
            <a:rect l="l" t="t" r="r" b="b"/>
            <a:pathLst>
              <a:path w="6934834" h="0">
                <a:moveTo>
                  <a:pt x="0" y="0"/>
                </a:moveTo>
                <a:lnTo>
                  <a:pt x="69342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42404" y="7569863"/>
            <a:ext cx="6934834" cy="0"/>
          </a:xfrm>
          <a:custGeom>
            <a:avLst/>
            <a:gdLst/>
            <a:ahLst/>
            <a:cxnLst/>
            <a:rect l="l" t="t" r="r" b="b"/>
            <a:pathLst>
              <a:path w="6934834" h="0">
                <a:moveTo>
                  <a:pt x="0" y="0"/>
                </a:moveTo>
                <a:lnTo>
                  <a:pt x="69342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42404" y="7976267"/>
            <a:ext cx="6934834" cy="0"/>
          </a:xfrm>
          <a:custGeom>
            <a:avLst/>
            <a:gdLst/>
            <a:ahLst/>
            <a:cxnLst/>
            <a:rect l="l" t="t" r="r" b="b"/>
            <a:pathLst>
              <a:path w="6934834" h="0">
                <a:moveTo>
                  <a:pt x="0" y="0"/>
                </a:moveTo>
                <a:lnTo>
                  <a:pt x="69342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42404" y="8357266"/>
            <a:ext cx="6934834" cy="0"/>
          </a:xfrm>
          <a:custGeom>
            <a:avLst/>
            <a:gdLst/>
            <a:ahLst/>
            <a:cxnLst/>
            <a:rect l="l" t="t" r="r" b="b"/>
            <a:pathLst>
              <a:path w="6934834" h="0">
                <a:moveTo>
                  <a:pt x="0" y="0"/>
                </a:moveTo>
                <a:lnTo>
                  <a:pt x="69342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2404" y="8763667"/>
            <a:ext cx="6934834" cy="0"/>
          </a:xfrm>
          <a:custGeom>
            <a:avLst/>
            <a:gdLst/>
            <a:ahLst/>
            <a:cxnLst/>
            <a:rect l="l" t="t" r="r" b="b"/>
            <a:pathLst>
              <a:path w="6934834" h="0">
                <a:moveTo>
                  <a:pt x="0" y="0"/>
                </a:moveTo>
                <a:lnTo>
                  <a:pt x="69342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2404" y="9157366"/>
            <a:ext cx="6934834" cy="0"/>
          </a:xfrm>
          <a:custGeom>
            <a:avLst/>
            <a:gdLst/>
            <a:ahLst/>
            <a:cxnLst/>
            <a:rect l="l" t="t" r="r" b="b"/>
            <a:pathLst>
              <a:path w="6934834" h="0">
                <a:moveTo>
                  <a:pt x="0" y="0"/>
                </a:moveTo>
                <a:lnTo>
                  <a:pt x="69342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2404" y="9563767"/>
            <a:ext cx="6934834" cy="0"/>
          </a:xfrm>
          <a:custGeom>
            <a:avLst/>
            <a:gdLst/>
            <a:ahLst/>
            <a:cxnLst/>
            <a:rect l="l" t="t" r="r" b="b"/>
            <a:pathLst>
              <a:path w="6934834" h="0">
                <a:moveTo>
                  <a:pt x="0" y="0"/>
                </a:moveTo>
                <a:lnTo>
                  <a:pt x="69342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2404" y="9970163"/>
            <a:ext cx="6934834" cy="0"/>
          </a:xfrm>
          <a:custGeom>
            <a:avLst/>
            <a:gdLst/>
            <a:ahLst/>
            <a:cxnLst/>
            <a:rect l="l" t="t" r="r" b="b"/>
            <a:pathLst>
              <a:path w="6934834" h="0">
                <a:moveTo>
                  <a:pt x="0" y="0"/>
                </a:moveTo>
                <a:lnTo>
                  <a:pt x="69342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42404" y="10363867"/>
            <a:ext cx="6934834" cy="0"/>
          </a:xfrm>
          <a:custGeom>
            <a:avLst/>
            <a:gdLst/>
            <a:ahLst/>
            <a:cxnLst/>
            <a:rect l="l" t="t" r="r" b="b"/>
            <a:pathLst>
              <a:path w="6934834" h="0">
                <a:moveTo>
                  <a:pt x="0" y="0"/>
                </a:moveTo>
                <a:lnTo>
                  <a:pt x="693420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135" y="1198316"/>
            <a:ext cx="6871334" cy="63627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just"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spc="5" b="1">
                <a:solidFill>
                  <a:srgbClr val="151616"/>
                </a:solidFill>
                <a:latin typeface="Arial"/>
                <a:cs typeface="Arial"/>
              </a:rPr>
              <a:t>28a. Designers need an understanding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5" b="1">
                <a:solidFill>
                  <a:srgbClr val="151616"/>
                </a:solidFill>
                <a:latin typeface="Arial"/>
                <a:cs typeface="Arial"/>
              </a:rPr>
              <a:t>smart materials. Phosphorescent 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Pigments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4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dirty="0" sz="14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dirty="0" sz="14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applications.</a:t>
            </a:r>
            <a:r>
              <a:rPr dirty="0" sz="14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Phosphorescent</a:t>
            </a:r>
            <a:r>
              <a:rPr dirty="0" sz="14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Pigments? 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26244" y="4248517"/>
            <a:ext cx="4502785" cy="0"/>
          </a:xfrm>
          <a:custGeom>
            <a:avLst/>
            <a:gdLst/>
            <a:ahLst/>
            <a:cxnLst/>
            <a:rect l="l" t="t" r="r" b="b"/>
            <a:pathLst>
              <a:path w="4502784" h="0">
                <a:moveTo>
                  <a:pt x="0" y="0"/>
                </a:moveTo>
                <a:lnTo>
                  <a:pt x="4502404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6362" y="4748918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6362" y="5249297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6362" y="5749675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764" y="6300849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5565" y="6851818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9977" y="163908"/>
            <a:ext cx="6842759" cy="792480"/>
          </a:xfrm>
          <a:custGeom>
            <a:avLst/>
            <a:gdLst/>
            <a:ahLst/>
            <a:cxnLst/>
            <a:rect l="l" t="t" r="r" b="b"/>
            <a:pathLst>
              <a:path w="6842759" h="792480">
                <a:moveTo>
                  <a:pt x="0" y="0"/>
                </a:moveTo>
                <a:lnTo>
                  <a:pt x="6842761" y="0"/>
                </a:lnTo>
                <a:lnTo>
                  <a:pt x="6842761" y="792457"/>
                </a:lnTo>
                <a:lnTo>
                  <a:pt x="0" y="79245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12973" y="176664"/>
            <a:ext cx="34480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 ANSWER THIS</a:t>
            </a:r>
            <a:r>
              <a:rPr dirty="0" sz="1400" spc="-2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89612" y="161720"/>
            <a:ext cx="16929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80023" y="421378"/>
            <a:ext cx="507238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R="5080" indent="123189">
              <a:lnSpc>
                <a:spcPts val="1560"/>
              </a:lnSpc>
              <a:spcBef>
                <a:spcPts val="250"/>
              </a:spcBef>
            </a:pPr>
            <a:r>
              <a:rPr dirty="0" sz="14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http://www.technologystudent.com/joints_ﬂsh/phosphor1.html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http://www.technologystudent.com/joints_ﬂsh/recard_phos1.html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2014" y="1017716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29575" y="1003057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5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9067" y="2280020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9067" y="2780420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25541" y="3058190"/>
            <a:ext cx="6613525" cy="11283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9685" marR="5080">
              <a:lnSpc>
                <a:spcPts val="1560"/>
              </a:lnSpc>
              <a:spcBef>
                <a:spcPts val="250"/>
              </a:spcBef>
              <a:tabLst>
                <a:tab pos="620458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28b.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Describe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two practical applications of</a:t>
            </a:r>
            <a:r>
              <a:rPr dirty="0" sz="1400" spc="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Phosphorescent</a:t>
            </a:r>
            <a:r>
              <a:rPr dirty="0" sz="1400" spc="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Pigments.	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 x</a:t>
            </a:r>
            <a:r>
              <a:rPr dirty="0" sz="1400" spc="-8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3  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PRACTICAL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APPLICATION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1: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26244" y="7539951"/>
            <a:ext cx="4502785" cy="0"/>
          </a:xfrm>
          <a:custGeom>
            <a:avLst/>
            <a:gdLst/>
            <a:ahLst/>
            <a:cxnLst/>
            <a:rect l="l" t="t" r="r" b="b"/>
            <a:pathLst>
              <a:path w="4502784" h="0">
                <a:moveTo>
                  <a:pt x="0" y="0"/>
                </a:moveTo>
                <a:lnTo>
                  <a:pt x="4502404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6362" y="8040351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6362" y="8540730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6362" y="9041107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61764" y="9592282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5565" y="10143252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25541" y="7239258"/>
            <a:ext cx="24168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PRACTICAL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APPLICATION</a:t>
            </a:r>
            <a:r>
              <a:rPr dirty="0" sz="1400" spc="-2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1: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681" y="307601"/>
            <a:ext cx="6222365" cy="667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CORE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TECHNICAL PRINCIPLES - SECTION</a:t>
            </a:r>
            <a:r>
              <a:rPr dirty="0" sz="1600" spc="-1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5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The questions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are multiple choice.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Tick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one answer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2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question.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165" y="1327709"/>
            <a:ext cx="50546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 Which one of the following energy production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systems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is  an alternative energy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1117" y="2019861"/>
            <a:ext cx="1833880" cy="1430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3050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Wind Power</a:t>
            </a:r>
            <a:endParaRPr sz="1400">
              <a:latin typeface="Arial"/>
              <a:cs typeface="Arial"/>
            </a:endParaRPr>
          </a:p>
          <a:p>
            <a:pPr marL="229870" indent="-217804">
              <a:lnSpc>
                <a:spcPct val="100000"/>
              </a:lnSpc>
              <a:spcBef>
                <a:spcPts val="1445"/>
              </a:spcBef>
              <a:buAutoNum type="alphaUcPeriod"/>
              <a:tabLst>
                <a:tab pos="23050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Hydraulic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Fracturing</a:t>
            </a:r>
            <a:endParaRPr sz="14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40029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Crude Oil</a:t>
            </a:r>
            <a:endParaRPr sz="14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445"/>
              </a:spcBef>
              <a:buAutoNum type="alphaUcPeriod"/>
              <a:tabLst>
                <a:tab pos="240029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05024" y="1966838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05024" y="2360538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05024" y="2754237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05024" y="3147940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03026" y="3740707"/>
            <a:ext cx="50742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 Which type of motion does the diagram below</a:t>
            </a:r>
            <a:r>
              <a:rPr dirty="0" sz="1400" spc="-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represent?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1117" y="5766365"/>
            <a:ext cx="1330325" cy="1430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3050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Rotary</a:t>
            </a:r>
            <a:endParaRPr sz="1400">
              <a:latin typeface="Arial"/>
              <a:cs typeface="Arial"/>
            </a:endParaRPr>
          </a:p>
          <a:p>
            <a:pPr marL="229870" indent="-217804">
              <a:lnSpc>
                <a:spcPct val="100000"/>
              </a:lnSpc>
              <a:spcBef>
                <a:spcPts val="1445"/>
              </a:spcBef>
              <a:buAutoNum type="alphaUcPeriod"/>
              <a:tabLst>
                <a:tab pos="23050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Reciprocating</a:t>
            </a:r>
            <a:endParaRPr sz="14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40029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Linear</a:t>
            </a:r>
            <a:endParaRPr sz="14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40029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Oscillating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05024" y="5713343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905024" y="6107043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05024" y="6500743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905024" y="6894445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34789" y="8166661"/>
            <a:ext cx="16230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Foam Metal</a:t>
            </a:r>
            <a:r>
              <a:rPr dirty="0" sz="1400" spc="-1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1113" y="8648368"/>
            <a:ext cx="5589905" cy="1629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30504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dense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metal, starting at 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core and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out to 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exterior layer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219710" indent="-207645">
              <a:lnSpc>
                <a:spcPct val="100000"/>
              </a:lnSpc>
              <a:spcBef>
                <a:spcPts val="1445"/>
              </a:spcBef>
              <a:buAutoNum type="alphaUcPeriod"/>
              <a:tabLst>
                <a:tab pos="220345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cannot be heated, as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melt.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1600"/>
              </a:spcBef>
              <a:buAutoNum type="alphaUcPeriod"/>
              <a:tabLst>
                <a:tab pos="230504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structures,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usually composed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dense outer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layer,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inner portion in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form 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matrix of</a:t>
            </a:r>
            <a:r>
              <a:rPr dirty="0" sz="140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pores.</a:t>
            </a:r>
            <a:endParaRPr sz="1400">
              <a:latin typeface="Arial"/>
              <a:cs typeface="Arial"/>
            </a:endParaRPr>
          </a:p>
          <a:p>
            <a:pPr marL="229870" indent="-217804">
              <a:lnSpc>
                <a:spcPct val="100000"/>
              </a:lnSpc>
              <a:spcBef>
                <a:spcPts val="1420"/>
              </a:spcBef>
              <a:buAutoNum type="alphaUcPeriod"/>
              <a:tabLst>
                <a:tab pos="230504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composite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metal,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made up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several</a:t>
            </a:r>
            <a:r>
              <a:rPr dirty="0" sz="14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layers.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927623" y="8723241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927623" y="9116941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927623" y="9510641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927623" y="9904345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899"/>
                </a:lnTo>
                <a:lnTo>
                  <a:pt x="0" y="34289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35515" y="1081220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93076" y="1066561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10059" y="2078517"/>
            <a:ext cx="2465070" cy="66294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109855" marR="102235">
              <a:lnSpc>
                <a:spcPts val="1340"/>
              </a:lnSpc>
              <a:spcBef>
                <a:spcPts val="225"/>
              </a:spcBef>
            </a:pP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This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link will help you</a:t>
            </a:r>
            <a:r>
              <a:rPr dirty="0" sz="1200" spc="1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answer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 this 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55"/>
              </a:spcBef>
            </a:pPr>
            <a:r>
              <a:rPr dirty="0" sz="800" spc="-5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http://www.technologystudent.com/energy1/engex.htm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99777" y="5736120"/>
            <a:ext cx="2600325" cy="66294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177800" marR="170180">
              <a:lnSpc>
                <a:spcPts val="1340"/>
              </a:lnSpc>
              <a:spcBef>
                <a:spcPts val="225"/>
              </a:spcBef>
            </a:pP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This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link will help you</a:t>
            </a:r>
            <a:r>
              <a:rPr dirty="0" sz="1200" spc="1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answer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 this 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55"/>
              </a:spcBef>
            </a:pPr>
            <a:r>
              <a:rPr dirty="0" sz="8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http://www.technologystudent.com/forcmom/motion2.html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34386" y="8053869"/>
            <a:ext cx="2826385" cy="4927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Link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potential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answer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dirty="0" sz="800" spc="-5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http://www.technologystudent.com/joints_ﬂsh/metalfoam1.html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14553" y="4907851"/>
            <a:ext cx="1638294" cy="3174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498" y="1358514"/>
            <a:ext cx="702373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054985" algn="l"/>
              </a:tabLst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29a.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Designers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models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throughout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development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product?  Why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model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making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important?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9865" y="2218651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9865" y="2719051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9865" y="3219429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9977" y="341708"/>
            <a:ext cx="6842759" cy="792480"/>
          </a:xfrm>
          <a:custGeom>
            <a:avLst/>
            <a:gdLst/>
            <a:ahLst/>
            <a:cxnLst/>
            <a:rect l="l" t="t" r="r" b="b"/>
            <a:pathLst>
              <a:path w="6842759" h="792480">
                <a:moveTo>
                  <a:pt x="0" y="0"/>
                </a:moveTo>
                <a:lnTo>
                  <a:pt x="6842761" y="0"/>
                </a:lnTo>
                <a:lnTo>
                  <a:pt x="6842761" y="792457"/>
                </a:lnTo>
                <a:lnTo>
                  <a:pt x="0" y="79245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78032" y="440119"/>
            <a:ext cx="34480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 ANSWER THIS</a:t>
            </a:r>
            <a:r>
              <a:rPr dirty="0" sz="1400" spc="-2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4669" y="425175"/>
            <a:ext cx="16929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91039" y="712412"/>
            <a:ext cx="45192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http://www.technologystudent.com/designpro/model1.htm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515" y="1157418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93076" y="1142758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9865" y="3752830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9865" y="6476098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99865" y="6976498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99865" y="7476875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99865" y="8010276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9865" y="8674019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9865" y="9174419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99865" y="9674798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9865" y="10208200"/>
            <a:ext cx="6892290" cy="0"/>
          </a:xfrm>
          <a:custGeom>
            <a:avLst/>
            <a:gdLst/>
            <a:ahLst/>
            <a:cxnLst/>
            <a:rect l="l" t="t" r="r" b="b"/>
            <a:pathLst>
              <a:path w="6892290" h="0">
                <a:moveTo>
                  <a:pt x="0" y="0"/>
                </a:moveTo>
                <a:lnTo>
                  <a:pt x="689228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85593" y="8321268"/>
            <a:ext cx="16656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Modelling Material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2: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9977" y="4279432"/>
            <a:ext cx="6842759" cy="792480"/>
          </a:xfrm>
          <a:custGeom>
            <a:avLst/>
            <a:gdLst/>
            <a:ahLst/>
            <a:cxnLst/>
            <a:rect l="l" t="t" r="r" b="b"/>
            <a:pathLst>
              <a:path w="6842759" h="792479">
                <a:moveTo>
                  <a:pt x="0" y="0"/>
                </a:moveTo>
                <a:lnTo>
                  <a:pt x="6842761" y="0"/>
                </a:lnTo>
                <a:lnTo>
                  <a:pt x="6842761" y="792457"/>
                </a:lnTo>
                <a:lnTo>
                  <a:pt x="0" y="79245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32494" y="4326484"/>
            <a:ext cx="7023100" cy="203581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445134">
              <a:lnSpc>
                <a:spcPct val="100000"/>
              </a:lnSpc>
              <a:spcBef>
                <a:spcPts val="505"/>
              </a:spcBef>
              <a:tabLst>
                <a:tab pos="4246880" algn="l"/>
              </a:tabLst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 ANSWER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THIS QUESTION	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links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  <a:p>
            <a:pPr marL="1511300" marR="1504950" indent="41910">
              <a:lnSpc>
                <a:spcPts val="1340"/>
              </a:lnSpc>
              <a:spcBef>
                <a:spcPts val="47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http://www.technologystudent.com/prddes1/modmat1.html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http://www.technologystudent.com/prddes1/modemat2.html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tabLst>
                <a:tab pos="501205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29b.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two model making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materials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used by designers and describe the 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characteristics</a:t>
            </a:r>
            <a:r>
              <a:rPr dirty="0" sz="1400" spc="-1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400" spc="-1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dirty="0" sz="1400" spc="-1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them</a:t>
            </a:r>
            <a:r>
              <a:rPr dirty="0" sz="1400" spc="-1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suitable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-1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model</a:t>
            </a:r>
            <a:r>
              <a:rPr dirty="0" sz="1400" spc="-1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making.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x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Modelling Materials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1: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2984" y="4989038"/>
            <a:ext cx="5078095" cy="869315"/>
          </a:xfrm>
          <a:custGeom>
            <a:avLst/>
            <a:gdLst/>
            <a:ahLst/>
            <a:cxnLst/>
            <a:rect l="l" t="t" r="r" b="b"/>
            <a:pathLst>
              <a:path w="5078095" h="869314">
                <a:moveTo>
                  <a:pt x="0" y="0"/>
                </a:moveTo>
                <a:lnTo>
                  <a:pt x="5077969" y="0"/>
                </a:lnTo>
                <a:lnTo>
                  <a:pt x="5077969" y="868723"/>
                </a:lnTo>
                <a:lnTo>
                  <a:pt x="0" y="86872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3706" y="4973331"/>
            <a:ext cx="4660265" cy="76454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algn="ctr" marR="133350">
              <a:lnSpc>
                <a:spcPct val="100000"/>
              </a:lnSpc>
              <a:spcBef>
                <a:spcPts val="545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 ANSWER THIS</a:t>
            </a:r>
            <a:r>
              <a:rPr dirty="0" sz="1400" spc="-1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600"/>
              </a:spcBef>
            </a:pPr>
            <a:r>
              <a:rPr dirty="0" sz="14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http://www.technologystudent.com/despro_ﬂsh/time15.html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http://www.technologystudent.com/despro_ﬂsh/time16.html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917" y="203064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15478" y="188405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5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82965" y="1658750"/>
            <a:ext cx="4405630" cy="3724275"/>
          </a:xfrm>
          <a:custGeom>
            <a:avLst/>
            <a:gdLst/>
            <a:ahLst/>
            <a:cxnLst/>
            <a:rect l="l" t="t" r="r" b="b"/>
            <a:pathLst>
              <a:path w="4405630" h="3724275">
                <a:moveTo>
                  <a:pt x="0" y="337949"/>
                </a:moveTo>
                <a:lnTo>
                  <a:pt x="41373" y="296054"/>
                </a:lnTo>
                <a:lnTo>
                  <a:pt x="130966" y="199241"/>
                </a:lnTo>
                <a:lnTo>
                  <a:pt x="216988" y="90819"/>
                </a:lnTo>
                <a:lnTo>
                  <a:pt x="247647" y="14098"/>
                </a:lnTo>
                <a:lnTo>
                  <a:pt x="252671" y="738"/>
                </a:lnTo>
                <a:lnTo>
                  <a:pt x="277255" y="0"/>
                </a:lnTo>
                <a:lnTo>
                  <a:pt x="316616" y="8982"/>
                </a:lnTo>
                <a:lnTo>
                  <a:pt x="365972" y="24786"/>
                </a:lnTo>
                <a:lnTo>
                  <a:pt x="420542" y="44509"/>
                </a:lnTo>
                <a:lnTo>
                  <a:pt x="475542" y="65251"/>
                </a:lnTo>
                <a:lnTo>
                  <a:pt x="526191" y="84112"/>
                </a:lnTo>
                <a:lnTo>
                  <a:pt x="567708" y="98191"/>
                </a:lnTo>
                <a:lnTo>
                  <a:pt x="595309" y="104587"/>
                </a:lnTo>
                <a:lnTo>
                  <a:pt x="614934" y="108964"/>
                </a:lnTo>
                <a:lnTo>
                  <a:pt x="636598" y="118789"/>
                </a:lnTo>
                <a:lnTo>
                  <a:pt x="661632" y="133867"/>
                </a:lnTo>
                <a:lnTo>
                  <a:pt x="691370" y="154001"/>
                </a:lnTo>
                <a:lnTo>
                  <a:pt x="727145" y="178996"/>
                </a:lnTo>
                <a:lnTo>
                  <a:pt x="770288" y="208656"/>
                </a:lnTo>
                <a:lnTo>
                  <a:pt x="822134" y="242784"/>
                </a:lnTo>
                <a:lnTo>
                  <a:pt x="884014" y="281184"/>
                </a:lnTo>
                <a:lnTo>
                  <a:pt x="957261" y="323662"/>
                </a:lnTo>
                <a:lnTo>
                  <a:pt x="1009409" y="351027"/>
                </a:lnTo>
                <a:lnTo>
                  <a:pt x="1063327" y="376091"/>
                </a:lnTo>
                <a:lnTo>
                  <a:pt x="1118308" y="399031"/>
                </a:lnTo>
                <a:lnTo>
                  <a:pt x="1173643" y="420023"/>
                </a:lnTo>
                <a:lnTo>
                  <a:pt x="1228623" y="439245"/>
                </a:lnTo>
                <a:lnTo>
                  <a:pt x="1282542" y="456873"/>
                </a:lnTo>
                <a:lnTo>
                  <a:pt x="1334689" y="473086"/>
                </a:lnTo>
                <a:lnTo>
                  <a:pt x="1384359" y="488059"/>
                </a:lnTo>
                <a:lnTo>
                  <a:pt x="1430842" y="501969"/>
                </a:lnTo>
                <a:lnTo>
                  <a:pt x="1473430" y="514995"/>
                </a:lnTo>
                <a:lnTo>
                  <a:pt x="1511416" y="527312"/>
                </a:lnTo>
                <a:lnTo>
                  <a:pt x="1570746" y="550531"/>
                </a:lnTo>
                <a:lnTo>
                  <a:pt x="1613307" y="579613"/>
                </a:lnTo>
                <a:lnTo>
                  <a:pt x="1666836" y="634308"/>
                </a:lnTo>
                <a:lnTo>
                  <a:pt x="1695845" y="669717"/>
                </a:lnTo>
                <a:lnTo>
                  <a:pt x="1725089" y="709527"/>
                </a:lnTo>
                <a:lnTo>
                  <a:pt x="1753625" y="753009"/>
                </a:lnTo>
                <a:lnTo>
                  <a:pt x="1780508" y="799431"/>
                </a:lnTo>
                <a:lnTo>
                  <a:pt x="1804793" y="848065"/>
                </a:lnTo>
                <a:lnTo>
                  <a:pt x="1825535" y="898180"/>
                </a:lnTo>
                <a:lnTo>
                  <a:pt x="1841790" y="949047"/>
                </a:lnTo>
                <a:lnTo>
                  <a:pt x="1852613" y="999935"/>
                </a:lnTo>
                <a:lnTo>
                  <a:pt x="1868312" y="1073402"/>
                </a:lnTo>
                <a:lnTo>
                  <a:pt x="1886127" y="1114590"/>
                </a:lnTo>
                <a:lnTo>
                  <a:pt x="1905001" y="1133288"/>
                </a:lnTo>
                <a:lnTo>
                  <a:pt x="1923875" y="1139285"/>
                </a:lnTo>
                <a:lnTo>
                  <a:pt x="1941690" y="1142372"/>
                </a:lnTo>
                <a:lnTo>
                  <a:pt x="1957388" y="1152338"/>
                </a:lnTo>
                <a:lnTo>
                  <a:pt x="1969160" y="1161164"/>
                </a:lnTo>
                <a:lnTo>
                  <a:pt x="1985244" y="1167559"/>
                </a:lnTo>
                <a:lnTo>
                  <a:pt x="2005365" y="1174739"/>
                </a:lnTo>
                <a:lnTo>
                  <a:pt x="2029249" y="1185917"/>
                </a:lnTo>
                <a:lnTo>
                  <a:pt x="2087210" y="1233123"/>
                </a:lnTo>
                <a:lnTo>
                  <a:pt x="2120737" y="1275581"/>
                </a:lnTo>
                <a:lnTo>
                  <a:pt x="2156930" y="1334893"/>
                </a:lnTo>
                <a:lnTo>
                  <a:pt x="2195513" y="1414274"/>
                </a:lnTo>
                <a:lnTo>
                  <a:pt x="2227090" y="1485343"/>
                </a:lnTo>
                <a:lnTo>
                  <a:pt x="2257079" y="1550422"/>
                </a:lnTo>
                <a:lnTo>
                  <a:pt x="2285779" y="1609425"/>
                </a:lnTo>
                <a:lnTo>
                  <a:pt x="2313491" y="1662266"/>
                </a:lnTo>
                <a:lnTo>
                  <a:pt x="2340517" y="1708861"/>
                </a:lnTo>
                <a:lnTo>
                  <a:pt x="2367156" y="1749122"/>
                </a:lnTo>
                <a:lnTo>
                  <a:pt x="2393709" y="1782964"/>
                </a:lnTo>
                <a:lnTo>
                  <a:pt x="2420477" y="1810301"/>
                </a:lnTo>
                <a:lnTo>
                  <a:pt x="2475859" y="1845116"/>
                </a:lnTo>
                <a:lnTo>
                  <a:pt x="2549744" y="1853769"/>
                </a:lnTo>
                <a:lnTo>
                  <a:pt x="2579862" y="1845722"/>
                </a:lnTo>
                <a:lnTo>
                  <a:pt x="2603895" y="1831589"/>
                </a:lnTo>
                <a:lnTo>
                  <a:pt x="2630309" y="1814678"/>
                </a:lnTo>
                <a:lnTo>
                  <a:pt x="2667571" y="1798296"/>
                </a:lnTo>
                <a:lnTo>
                  <a:pt x="2724148" y="1785750"/>
                </a:lnTo>
                <a:lnTo>
                  <a:pt x="2768221" y="1779978"/>
                </a:lnTo>
                <a:lnTo>
                  <a:pt x="2816694" y="1774434"/>
                </a:lnTo>
                <a:lnTo>
                  <a:pt x="2868253" y="1769633"/>
                </a:lnTo>
                <a:lnTo>
                  <a:pt x="2921584" y="1766089"/>
                </a:lnTo>
                <a:lnTo>
                  <a:pt x="2975372" y="1764317"/>
                </a:lnTo>
                <a:lnTo>
                  <a:pt x="3028302" y="1764832"/>
                </a:lnTo>
                <a:lnTo>
                  <a:pt x="3079061" y="1768146"/>
                </a:lnTo>
                <a:lnTo>
                  <a:pt x="3126334" y="1774775"/>
                </a:lnTo>
                <a:lnTo>
                  <a:pt x="3168805" y="1785234"/>
                </a:lnTo>
                <a:lnTo>
                  <a:pt x="3205162" y="1800035"/>
                </a:lnTo>
                <a:lnTo>
                  <a:pt x="3259724" y="1834745"/>
                </a:lnTo>
                <a:lnTo>
                  <a:pt x="3319383" y="1885635"/>
                </a:lnTo>
                <a:lnTo>
                  <a:pt x="3349759" y="1916921"/>
                </a:lnTo>
                <a:lnTo>
                  <a:pt x="3379771" y="1951977"/>
                </a:lnTo>
                <a:lnTo>
                  <a:pt x="3408873" y="1990715"/>
                </a:lnTo>
                <a:lnTo>
                  <a:pt x="3436518" y="2033042"/>
                </a:lnTo>
                <a:lnTo>
                  <a:pt x="3462160" y="2078869"/>
                </a:lnTo>
                <a:lnTo>
                  <a:pt x="3485253" y="2128102"/>
                </a:lnTo>
                <a:lnTo>
                  <a:pt x="3505250" y="2180652"/>
                </a:lnTo>
                <a:lnTo>
                  <a:pt x="3521606" y="2236428"/>
                </a:lnTo>
                <a:lnTo>
                  <a:pt x="3533775" y="2295338"/>
                </a:lnTo>
                <a:lnTo>
                  <a:pt x="3544590" y="2351942"/>
                </a:lnTo>
                <a:lnTo>
                  <a:pt x="3555604" y="2392572"/>
                </a:lnTo>
                <a:lnTo>
                  <a:pt x="3578226" y="2436624"/>
                </a:lnTo>
                <a:lnTo>
                  <a:pt x="3613647" y="2449869"/>
                </a:lnTo>
                <a:lnTo>
                  <a:pt x="3625851" y="2450911"/>
                </a:lnTo>
                <a:lnTo>
                  <a:pt x="3663653" y="2481421"/>
                </a:lnTo>
                <a:lnTo>
                  <a:pt x="3690901" y="2557917"/>
                </a:lnTo>
                <a:lnTo>
                  <a:pt x="3696891" y="2600213"/>
                </a:lnTo>
                <a:lnTo>
                  <a:pt x="3699272" y="2673362"/>
                </a:lnTo>
                <a:lnTo>
                  <a:pt x="3703253" y="2707453"/>
                </a:lnTo>
                <a:lnTo>
                  <a:pt x="3714154" y="2742047"/>
                </a:lnTo>
                <a:lnTo>
                  <a:pt x="3735772" y="2778761"/>
                </a:lnTo>
                <a:lnTo>
                  <a:pt x="3771900" y="2819214"/>
                </a:lnTo>
                <a:lnTo>
                  <a:pt x="3800195" y="2850795"/>
                </a:lnTo>
                <a:lnTo>
                  <a:pt x="3821385" y="2883406"/>
                </a:lnTo>
                <a:lnTo>
                  <a:pt x="3837336" y="2917370"/>
                </a:lnTo>
                <a:lnTo>
                  <a:pt x="3849917" y="2953008"/>
                </a:lnTo>
                <a:lnTo>
                  <a:pt x="3860995" y="2990643"/>
                </a:lnTo>
                <a:lnTo>
                  <a:pt x="3872438" y="3030596"/>
                </a:lnTo>
                <a:lnTo>
                  <a:pt x="3886114" y="3073190"/>
                </a:lnTo>
                <a:lnTo>
                  <a:pt x="3903890" y="3118747"/>
                </a:lnTo>
                <a:lnTo>
                  <a:pt x="3927634" y="3167589"/>
                </a:lnTo>
                <a:lnTo>
                  <a:pt x="3959215" y="3220037"/>
                </a:lnTo>
                <a:lnTo>
                  <a:pt x="4000500" y="3276414"/>
                </a:lnTo>
                <a:lnTo>
                  <a:pt x="4041934" y="3328697"/>
                </a:lnTo>
                <a:lnTo>
                  <a:pt x="4080757" y="3378367"/>
                </a:lnTo>
                <a:lnTo>
                  <a:pt x="4117330" y="3425391"/>
                </a:lnTo>
                <a:lnTo>
                  <a:pt x="4152018" y="3469736"/>
                </a:lnTo>
                <a:lnTo>
                  <a:pt x="4185185" y="3511369"/>
                </a:lnTo>
                <a:lnTo>
                  <a:pt x="4217194" y="3550258"/>
                </a:lnTo>
                <a:lnTo>
                  <a:pt x="4248410" y="3586368"/>
                </a:lnTo>
                <a:lnTo>
                  <a:pt x="4279195" y="3619667"/>
                </a:lnTo>
                <a:lnTo>
                  <a:pt x="4309914" y="3650121"/>
                </a:lnTo>
                <a:lnTo>
                  <a:pt x="4340931" y="3677699"/>
                </a:lnTo>
                <a:lnTo>
                  <a:pt x="4372609" y="3702365"/>
                </a:lnTo>
                <a:lnTo>
                  <a:pt x="4405312" y="3724088"/>
                </a:lnTo>
              </a:path>
            </a:pathLst>
          </a:custGeom>
          <a:ln w="35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64105" y="2044328"/>
            <a:ext cx="76200" cy="95250"/>
          </a:xfrm>
          <a:custGeom>
            <a:avLst/>
            <a:gdLst/>
            <a:ahLst/>
            <a:cxnLst/>
            <a:rect l="l" t="t" r="r" b="b"/>
            <a:pathLst>
              <a:path w="76200" h="95250">
                <a:moveTo>
                  <a:pt x="0" y="95248"/>
                </a:moveTo>
                <a:lnTo>
                  <a:pt x="520" y="85723"/>
                </a:lnTo>
                <a:lnTo>
                  <a:pt x="7737" y="61911"/>
                </a:lnTo>
                <a:lnTo>
                  <a:pt x="30135" y="30955"/>
                </a:lnTo>
                <a:lnTo>
                  <a:pt x="76197" y="0"/>
                </a:lnTo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11818" y="3182568"/>
            <a:ext cx="109855" cy="190500"/>
          </a:xfrm>
          <a:custGeom>
            <a:avLst/>
            <a:gdLst/>
            <a:ahLst/>
            <a:cxnLst/>
            <a:rect l="l" t="t" r="r" b="b"/>
            <a:pathLst>
              <a:path w="109854" h="190500">
                <a:moveTo>
                  <a:pt x="109537" y="0"/>
                </a:moveTo>
                <a:lnTo>
                  <a:pt x="92422" y="17709"/>
                </a:lnTo>
                <a:lnTo>
                  <a:pt x="54768" y="63101"/>
                </a:lnTo>
                <a:lnTo>
                  <a:pt x="17115" y="124566"/>
                </a:lnTo>
                <a:lnTo>
                  <a:pt x="0" y="190497"/>
                </a:lnTo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73615" y="1934791"/>
            <a:ext cx="386080" cy="361950"/>
          </a:xfrm>
          <a:custGeom>
            <a:avLst/>
            <a:gdLst/>
            <a:ahLst/>
            <a:cxnLst/>
            <a:rect l="l" t="t" r="r" b="b"/>
            <a:pathLst>
              <a:path w="386079" h="361950">
                <a:moveTo>
                  <a:pt x="385765" y="361951"/>
                </a:moveTo>
                <a:lnTo>
                  <a:pt x="376835" y="267295"/>
                </a:lnTo>
                <a:lnTo>
                  <a:pt x="359645" y="199206"/>
                </a:lnTo>
                <a:lnTo>
                  <a:pt x="328615" y="161925"/>
                </a:lnTo>
                <a:lnTo>
                  <a:pt x="289101" y="156938"/>
                </a:lnTo>
                <a:lnTo>
                  <a:pt x="248248" y="154185"/>
                </a:lnTo>
                <a:lnTo>
                  <a:pt x="204716" y="139823"/>
                </a:lnTo>
                <a:lnTo>
                  <a:pt x="157165" y="100011"/>
                </a:lnTo>
                <a:lnTo>
                  <a:pt x="107827" y="57595"/>
                </a:lnTo>
                <a:lnTo>
                  <a:pt x="62508" y="35718"/>
                </a:lnTo>
                <a:lnTo>
                  <a:pt x="25226" y="20985"/>
                </a:lnTo>
                <a:lnTo>
                  <a:pt x="0" y="0"/>
                </a:lnTo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69133" y="3215905"/>
            <a:ext cx="333375" cy="581025"/>
          </a:xfrm>
          <a:custGeom>
            <a:avLst/>
            <a:gdLst/>
            <a:ahLst/>
            <a:cxnLst/>
            <a:rect l="l" t="t" r="r" b="b"/>
            <a:pathLst>
              <a:path w="333375" h="581025">
                <a:moveTo>
                  <a:pt x="0" y="581026"/>
                </a:moveTo>
                <a:lnTo>
                  <a:pt x="50005" y="533401"/>
                </a:lnTo>
                <a:lnTo>
                  <a:pt x="88403" y="488605"/>
                </a:lnTo>
                <a:lnTo>
                  <a:pt x="114300" y="442915"/>
                </a:lnTo>
                <a:lnTo>
                  <a:pt x="120476" y="400648"/>
                </a:lnTo>
                <a:lnTo>
                  <a:pt x="117277" y="358381"/>
                </a:lnTo>
                <a:lnTo>
                  <a:pt x="114970" y="314328"/>
                </a:lnTo>
                <a:lnTo>
                  <a:pt x="123826" y="266702"/>
                </a:lnTo>
                <a:lnTo>
                  <a:pt x="146598" y="223616"/>
                </a:lnTo>
                <a:lnTo>
                  <a:pt x="173835" y="189906"/>
                </a:lnTo>
                <a:lnTo>
                  <a:pt x="197499" y="158874"/>
                </a:lnTo>
                <a:lnTo>
                  <a:pt x="209552" y="123826"/>
                </a:lnTo>
                <a:lnTo>
                  <a:pt x="225549" y="86395"/>
                </a:lnTo>
                <a:lnTo>
                  <a:pt x="258960" y="52982"/>
                </a:lnTo>
                <a:lnTo>
                  <a:pt x="298622" y="24035"/>
                </a:lnTo>
                <a:lnTo>
                  <a:pt x="333375" y="0"/>
                </a:lnTo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11945" y="3411168"/>
            <a:ext cx="890905" cy="64769"/>
          </a:xfrm>
          <a:custGeom>
            <a:avLst/>
            <a:gdLst/>
            <a:ahLst/>
            <a:cxnLst/>
            <a:rect l="l" t="t" r="r" b="b"/>
            <a:pathLst>
              <a:path w="890904" h="64770">
                <a:moveTo>
                  <a:pt x="0" y="14288"/>
                </a:moveTo>
                <a:lnTo>
                  <a:pt x="24705" y="8484"/>
                </a:lnTo>
                <a:lnTo>
                  <a:pt x="97631" y="0"/>
                </a:lnTo>
                <a:lnTo>
                  <a:pt x="216991" y="2231"/>
                </a:lnTo>
                <a:lnTo>
                  <a:pt x="381001" y="28573"/>
                </a:lnTo>
                <a:lnTo>
                  <a:pt x="458745" y="46209"/>
                </a:lnTo>
                <a:lnTo>
                  <a:pt x="510035" y="57148"/>
                </a:lnTo>
                <a:lnTo>
                  <a:pt x="540563" y="62730"/>
                </a:lnTo>
                <a:lnTo>
                  <a:pt x="556022" y="64293"/>
                </a:lnTo>
                <a:lnTo>
                  <a:pt x="562104" y="63177"/>
                </a:lnTo>
                <a:lnTo>
                  <a:pt x="564504" y="60721"/>
                </a:lnTo>
                <a:lnTo>
                  <a:pt x="568913" y="58266"/>
                </a:lnTo>
                <a:lnTo>
                  <a:pt x="581025" y="57149"/>
                </a:lnTo>
                <a:lnTo>
                  <a:pt x="612886" y="58274"/>
                </a:lnTo>
                <a:lnTo>
                  <a:pt x="658108" y="59796"/>
                </a:lnTo>
                <a:lnTo>
                  <a:pt x="712590" y="58936"/>
                </a:lnTo>
                <a:lnTo>
                  <a:pt x="772232" y="52917"/>
                </a:lnTo>
                <a:lnTo>
                  <a:pt x="832931" y="38961"/>
                </a:lnTo>
                <a:lnTo>
                  <a:pt x="890588" y="14288"/>
                </a:lnTo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69145" y="3687393"/>
            <a:ext cx="952500" cy="1719580"/>
          </a:xfrm>
          <a:custGeom>
            <a:avLst/>
            <a:gdLst/>
            <a:ahLst/>
            <a:cxnLst/>
            <a:rect l="l" t="t" r="r" b="b"/>
            <a:pathLst>
              <a:path w="952500" h="1719579">
                <a:moveTo>
                  <a:pt x="0" y="0"/>
                </a:moveTo>
                <a:lnTo>
                  <a:pt x="64294" y="75604"/>
                </a:lnTo>
                <a:lnTo>
                  <a:pt x="128589" y="166761"/>
                </a:lnTo>
                <a:lnTo>
                  <a:pt x="200026" y="290512"/>
                </a:lnTo>
                <a:lnTo>
                  <a:pt x="225548" y="345691"/>
                </a:lnTo>
                <a:lnTo>
                  <a:pt x="245898" y="399326"/>
                </a:lnTo>
                <a:lnTo>
                  <a:pt x="262476" y="450732"/>
                </a:lnTo>
                <a:lnTo>
                  <a:pt x="276683" y="499224"/>
                </a:lnTo>
                <a:lnTo>
                  <a:pt x="289918" y="544115"/>
                </a:lnTo>
                <a:lnTo>
                  <a:pt x="303582" y="584719"/>
                </a:lnTo>
                <a:lnTo>
                  <a:pt x="319075" y="620352"/>
                </a:lnTo>
                <a:lnTo>
                  <a:pt x="361147" y="673959"/>
                </a:lnTo>
                <a:lnTo>
                  <a:pt x="390527" y="690562"/>
                </a:lnTo>
                <a:lnTo>
                  <a:pt x="425478" y="713029"/>
                </a:lnTo>
                <a:lnTo>
                  <a:pt x="457411" y="749294"/>
                </a:lnTo>
                <a:lnTo>
                  <a:pt x="486483" y="795515"/>
                </a:lnTo>
                <a:lnTo>
                  <a:pt x="512849" y="847851"/>
                </a:lnTo>
                <a:lnTo>
                  <a:pt x="536668" y="902460"/>
                </a:lnTo>
                <a:lnTo>
                  <a:pt x="558096" y="955501"/>
                </a:lnTo>
                <a:lnTo>
                  <a:pt x="577290" y="1003132"/>
                </a:lnTo>
                <a:lnTo>
                  <a:pt x="594406" y="1041513"/>
                </a:lnTo>
                <a:lnTo>
                  <a:pt x="609601" y="1066802"/>
                </a:lnTo>
                <a:lnTo>
                  <a:pt x="628576" y="1093870"/>
                </a:lnTo>
                <a:lnTo>
                  <a:pt x="652463" y="1133328"/>
                </a:lnTo>
                <a:lnTo>
                  <a:pt x="679922" y="1181492"/>
                </a:lnTo>
                <a:lnTo>
                  <a:pt x="709613" y="1234680"/>
                </a:lnTo>
                <a:lnTo>
                  <a:pt x="740197" y="1289207"/>
                </a:lnTo>
                <a:lnTo>
                  <a:pt x="770335" y="1341389"/>
                </a:lnTo>
                <a:lnTo>
                  <a:pt x="798687" y="1387545"/>
                </a:lnTo>
                <a:lnTo>
                  <a:pt x="823913" y="1423990"/>
                </a:lnTo>
                <a:lnTo>
                  <a:pt x="851030" y="1464590"/>
                </a:lnTo>
                <a:lnTo>
                  <a:pt x="878148" y="1513770"/>
                </a:lnTo>
                <a:lnTo>
                  <a:pt x="903515" y="1566699"/>
                </a:lnTo>
                <a:lnTo>
                  <a:pt x="925384" y="1618545"/>
                </a:lnTo>
                <a:lnTo>
                  <a:pt x="942004" y="1664476"/>
                </a:lnTo>
                <a:lnTo>
                  <a:pt x="951626" y="1699660"/>
                </a:lnTo>
                <a:lnTo>
                  <a:pt x="952501" y="1719266"/>
                </a:lnTo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26989" y="1940716"/>
            <a:ext cx="126258" cy="12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79618" y="2750342"/>
            <a:ext cx="126259" cy="1262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03466" y="3207542"/>
            <a:ext cx="126259" cy="1262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32066" y="3455194"/>
            <a:ext cx="126259" cy="1262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456015" y="3407569"/>
            <a:ext cx="126259" cy="12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703666" y="4712494"/>
            <a:ext cx="126259" cy="1262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96583" y="5300661"/>
            <a:ext cx="245324" cy="245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556998" y="2299111"/>
            <a:ext cx="695325" cy="1333500"/>
          </a:xfrm>
          <a:custGeom>
            <a:avLst/>
            <a:gdLst/>
            <a:ahLst/>
            <a:cxnLst/>
            <a:rect l="l" t="t" r="r" b="b"/>
            <a:pathLst>
              <a:path w="695325" h="1333500">
                <a:moveTo>
                  <a:pt x="0" y="0"/>
                </a:moveTo>
                <a:lnTo>
                  <a:pt x="8037" y="45020"/>
                </a:lnTo>
                <a:lnTo>
                  <a:pt x="32147" y="156568"/>
                </a:lnTo>
                <a:lnTo>
                  <a:pt x="72332" y="299369"/>
                </a:lnTo>
                <a:lnTo>
                  <a:pt x="128588" y="438152"/>
                </a:lnTo>
                <a:lnTo>
                  <a:pt x="162437" y="498809"/>
                </a:lnTo>
                <a:lnTo>
                  <a:pt x="198462" y="555503"/>
                </a:lnTo>
                <a:lnTo>
                  <a:pt x="234822" y="607844"/>
                </a:lnTo>
                <a:lnTo>
                  <a:pt x="269676" y="655442"/>
                </a:lnTo>
                <a:lnTo>
                  <a:pt x="301181" y="697904"/>
                </a:lnTo>
                <a:lnTo>
                  <a:pt x="327496" y="734842"/>
                </a:lnTo>
                <a:lnTo>
                  <a:pt x="346779" y="765863"/>
                </a:lnTo>
                <a:lnTo>
                  <a:pt x="357188" y="790578"/>
                </a:lnTo>
                <a:lnTo>
                  <a:pt x="365075" y="823735"/>
                </a:lnTo>
                <a:lnTo>
                  <a:pt x="376544" y="870387"/>
                </a:lnTo>
                <a:lnTo>
                  <a:pt x="391679" y="924787"/>
                </a:lnTo>
                <a:lnTo>
                  <a:pt x="410563" y="981187"/>
                </a:lnTo>
                <a:lnTo>
                  <a:pt x="433278" y="1033838"/>
                </a:lnTo>
                <a:lnTo>
                  <a:pt x="459909" y="1076992"/>
                </a:lnTo>
                <a:lnTo>
                  <a:pt x="490538" y="1104901"/>
                </a:lnTo>
                <a:lnTo>
                  <a:pt x="525625" y="1126812"/>
                </a:lnTo>
                <a:lnTo>
                  <a:pt x="563627" y="1154804"/>
                </a:lnTo>
                <a:lnTo>
                  <a:pt x="601630" y="1187377"/>
                </a:lnTo>
                <a:lnTo>
                  <a:pt x="636717" y="1223033"/>
                </a:lnTo>
                <a:lnTo>
                  <a:pt x="665972" y="1260272"/>
                </a:lnTo>
                <a:lnTo>
                  <a:pt x="686480" y="1297594"/>
                </a:lnTo>
                <a:lnTo>
                  <a:pt x="695325" y="1333501"/>
                </a:lnTo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101513" y="3645310"/>
            <a:ext cx="7429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COTTING</a:t>
            </a:r>
            <a:r>
              <a:rPr dirty="0" sz="1000" spc="-75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35040" y="3259553"/>
            <a:ext cx="5619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SHIPLEY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97054" y="5294733"/>
            <a:ext cx="10236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BRADFORD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49214" y="4659733"/>
            <a:ext cx="9074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MANNINGHAM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6805" y="378321"/>
            <a:ext cx="7170420" cy="147828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30. 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local public bus,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takes 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route from Keighley to Bradford,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shown on the</a:t>
            </a:r>
            <a:r>
              <a:rPr dirty="0" sz="1400" spc="-2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map 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bus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stops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map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  <a:spcBef>
                <a:spcPts val="142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topological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map,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style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London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Underground,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available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space.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algn="ctr" marR="1528445">
              <a:lnSpc>
                <a:spcPct val="100000"/>
              </a:lnSpc>
            </a:pPr>
            <a:r>
              <a:rPr dirty="0" sz="1000" spc="-5">
                <a:solidFill>
                  <a:srgbClr val="151616"/>
                </a:solidFill>
                <a:latin typeface="Arial"/>
                <a:cs typeface="Arial"/>
              </a:rPr>
              <a:t>THWAITES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665192" y="1874041"/>
            <a:ext cx="126258" cy="1262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458328" y="2065757"/>
            <a:ext cx="9150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KEIGHLEY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 rot="1080000">
            <a:off x="2231713" y="1579237"/>
            <a:ext cx="323179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00"/>
              </a:lnSpc>
            </a:pPr>
            <a:r>
              <a:rPr dirty="0" sz="1000" spc="-5">
                <a:solidFill>
                  <a:srgbClr val="151616"/>
                </a:solidFill>
                <a:latin typeface="Arial"/>
                <a:cs typeface="Arial"/>
              </a:rPr>
              <a:t>A650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94183" y="1993524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80006" y="2612765"/>
            <a:ext cx="949960" cy="37973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386080">
              <a:lnSpc>
                <a:spcPct val="100000"/>
              </a:lnSpc>
              <a:spcBef>
                <a:spcPts val="165"/>
              </a:spcBef>
            </a:pP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BINGLEY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41984" y="3031747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25346" y="2935705"/>
            <a:ext cx="742950" cy="54292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1120"/>
              </a:lnSpc>
              <a:spcBef>
                <a:spcPts val="200"/>
              </a:spcBef>
            </a:pP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COTTING</a:t>
            </a:r>
            <a:r>
              <a:rPr dirty="0" sz="1000" spc="-75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Y  </a:t>
            </a: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BRIDGE</a:t>
            </a:r>
            <a:endParaRPr sz="100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  <a:spcBef>
                <a:spcPts val="290"/>
              </a:spcBef>
            </a:pP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27860" y="321272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99338" y="455574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075559" y="5336804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60095" y="6005401"/>
            <a:ext cx="6477000" cy="4343400"/>
          </a:xfrm>
          <a:custGeom>
            <a:avLst/>
            <a:gdLst/>
            <a:ahLst/>
            <a:cxnLst/>
            <a:rect l="l" t="t" r="r" b="b"/>
            <a:pathLst>
              <a:path w="6477000" h="4343400">
                <a:moveTo>
                  <a:pt x="0" y="0"/>
                </a:moveTo>
                <a:lnTo>
                  <a:pt x="6477005" y="0"/>
                </a:lnTo>
                <a:lnTo>
                  <a:pt x="6477005" y="4343403"/>
                </a:lnTo>
                <a:lnTo>
                  <a:pt x="0" y="43434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1117" y="1135265"/>
            <a:ext cx="1083310" cy="1430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Clr>
                <a:srgbClr val="151616"/>
              </a:buClr>
              <a:buFont typeface="Arial"/>
              <a:buAutoNum type="alphaUcPeriod"/>
              <a:tabLst>
                <a:tab pos="23050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Plywood</a:t>
            </a:r>
            <a:endParaRPr sz="1400">
              <a:latin typeface="Arial"/>
              <a:cs typeface="Arial"/>
            </a:endParaRPr>
          </a:p>
          <a:p>
            <a:pPr marL="229870" indent="-217804">
              <a:lnSpc>
                <a:spcPct val="100000"/>
              </a:lnSpc>
              <a:spcBef>
                <a:spcPts val="1445"/>
              </a:spcBef>
              <a:buAutoNum type="alphaUcPeriod"/>
              <a:tabLst>
                <a:tab pos="230504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MDF</a:t>
            </a:r>
            <a:endParaRPr sz="14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40029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Mahogany</a:t>
            </a:r>
            <a:endParaRPr sz="14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445"/>
              </a:spcBef>
              <a:buAutoNum type="alphaUcPeriod"/>
              <a:tabLst>
                <a:tab pos="240029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Flexiply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05024" y="1082242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05024" y="1475942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05024" y="1869641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05024" y="2263345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60165" y="341507"/>
            <a:ext cx="43726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4. From the list of woods, identify the natural</a:t>
            </a:r>
            <a:r>
              <a:rPr dirty="0" sz="1400" spc="-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wood.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8025" y="2793676"/>
            <a:ext cx="388874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5. Which of the following designers,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designed  the ‘Juicy Salif’ - Citrus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Squeezer?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1117" y="3433965"/>
            <a:ext cx="1508125" cy="1430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3050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Charles</a:t>
            </a:r>
            <a:r>
              <a:rPr dirty="0" sz="140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Eames.</a:t>
            </a:r>
            <a:endParaRPr sz="1400">
              <a:latin typeface="Arial"/>
              <a:cs typeface="Arial"/>
            </a:endParaRPr>
          </a:p>
          <a:p>
            <a:pPr marL="229870" indent="-217804">
              <a:lnSpc>
                <a:spcPct val="100000"/>
              </a:lnSpc>
              <a:spcBef>
                <a:spcPts val="1445"/>
              </a:spcBef>
              <a:buAutoNum type="alphaUcPeriod"/>
              <a:tabLst>
                <a:tab pos="23050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Marcel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Breuer</a:t>
            </a:r>
            <a:endParaRPr sz="14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40029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Philippe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Starck</a:t>
            </a:r>
            <a:endParaRPr sz="14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40029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Robin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Day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05024" y="3380944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05024" y="3774642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905024" y="4168342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05024" y="4562046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616479" y="5666944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616479" y="6060642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616479" y="6454342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616479" y="6848046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597429" y="8480445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899"/>
                </a:lnTo>
                <a:lnTo>
                  <a:pt x="0" y="34289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597429" y="9045144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597429" y="9603946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899"/>
                </a:lnTo>
                <a:lnTo>
                  <a:pt x="0" y="34289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597429" y="10086547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944228" y="799707"/>
            <a:ext cx="20459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515" y="801820"/>
            <a:ext cx="22745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93076" y="787161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28464" y="1399071"/>
            <a:ext cx="2595245" cy="4927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Link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potential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answer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80"/>
              </a:spcBef>
            </a:pPr>
            <a:r>
              <a:rPr dirty="0" sz="800" spc="-5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http://www.technologystudent.com/designpro/natwd1.htm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77147" y="4370878"/>
            <a:ext cx="2741930" cy="4927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Link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potential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answer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80"/>
              </a:spcBef>
            </a:pPr>
            <a:r>
              <a:rPr dirty="0" sz="8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http://www.technologystudent.com/despro_ﬂsh/phillipe1.html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8025" y="4926052"/>
            <a:ext cx="6259830" cy="537019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222885" indent="-198120">
              <a:lnSpc>
                <a:spcPct val="100000"/>
              </a:lnSpc>
              <a:spcBef>
                <a:spcPts val="825"/>
              </a:spcBef>
              <a:buAutoNum type="arabicPeriod" startAt="6"/>
              <a:tabLst>
                <a:tab pos="22352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Which of the following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statements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describing ‘plywood’ is</a:t>
            </a:r>
            <a:r>
              <a:rPr dirty="0" sz="1400" spc="-1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FALSE?</a:t>
            </a:r>
            <a:endParaRPr sz="1400">
              <a:latin typeface="Arial"/>
              <a:cs typeface="Arial"/>
            </a:endParaRPr>
          </a:p>
          <a:p>
            <a:pPr marL="1144905" marR="1379220" indent="1062990">
              <a:lnSpc>
                <a:spcPts val="1340"/>
              </a:lnSpc>
              <a:spcBef>
                <a:spcPts val="75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Link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potential answer 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http://www.technologystudent.com/joints/plywood1.html</a:t>
            </a:r>
            <a:endParaRPr sz="1200">
              <a:latin typeface="Arial"/>
              <a:cs typeface="Arial"/>
            </a:endParaRPr>
          </a:p>
          <a:p>
            <a:pPr lvl="1" marL="233045" indent="-218440">
              <a:lnSpc>
                <a:spcPct val="100000"/>
              </a:lnSpc>
              <a:spcBef>
                <a:spcPts val="415"/>
              </a:spcBef>
              <a:buAutoNum type="alphaUcPeriod"/>
              <a:tabLst>
                <a:tab pos="233679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Plywood is a composite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material.</a:t>
            </a:r>
            <a:endParaRPr sz="1400">
              <a:latin typeface="Arial"/>
              <a:cs typeface="Arial"/>
            </a:endParaRPr>
          </a:p>
          <a:p>
            <a:pPr lvl="1" marL="233045" indent="-218440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33679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Plywood is composed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several layers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thin plies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veneers.</a:t>
            </a:r>
            <a:endParaRPr sz="1400">
              <a:latin typeface="Arial"/>
              <a:cs typeface="Arial"/>
            </a:endParaRPr>
          </a:p>
          <a:p>
            <a:pPr lvl="1" marL="242570" indent="-227965">
              <a:lnSpc>
                <a:spcPct val="100000"/>
              </a:lnSpc>
              <a:spcBef>
                <a:spcPts val="1445"/>
              </a:spcBef>
              <a:buAutoNum type="alphaUcPeriod"/>
              <a:tabLst>
                <a:tab pos="24320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Plywood is relatively weak, compared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other manufactured</a:t>
            </a:r>
            <a:r>
              <a:rPr dirty="0" sz="14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boards.</a:t>
            </a:r>
            <a:endParaRPr sz="1400">
              <a:latin typeface="Arial"/>
              <a:cs typeface="Arial"/>
            </a:endParaRPr>
          </a:p>
          <a:p>
            <a:pPr lvl="1" marL="242570" indent="-227965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4320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Plywood is supplied in a variety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thicknesses.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buAutoNum type="arabicPeriod" startAt="7"/>
              <a:tabLst>
                <a:tab pos="21082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Which of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statements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below is the deﬁnition of the physical</a:t>
            </a:r>
            <a:r>
              <a:rPr dirty="0" sz="1400" spc="-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property  ‘fusability’?</a:t>
            </a:r>
            <a:endParaRPr sz="1400">
              <a:latin typeface="Arial"/>
              <a:cs typeface="Arial"/>
            </a:endParaRPr>
          </a:p>
          <a:p>
            <a:pPr algn="ctr" marL="116205">
              <a:lnSpc>
                <a:spcPts val="1410"/>
              </a:lnSpc>
              <a:spcBef>
                <a:spcPts val="28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Link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potential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answer</a:t>
            </a:r>
            <a:endParaRPr sz="1200">
              <a:latin typeface="Arial"/>
              <a:cs typeface="Arial"/>
            </a:endParaRPr>
          </a:p>
          <a:p>
            <a:pPr algn="ctr" marL="116205">
              <a:lnSpc>
                <a:spcPts val="930"/>
              </a:lnSpc>
            </a:pPr>
            <a:r>
              <a:rPr dirty="0" sz="800" spc="-5">
                <a:solidFill>
                  <a:srgbClr val="DD2B1C"/>
                </a:solidFill>
                <a:latin typeface="Arial"/>
                <a:cs typeface="Arial"/>
                <a:hlinkClick r:id="rId7"/>
              </a:rPr>
              <a:t>http://www.technologystudent.com/joints_ﬂsh/property3.html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Arial"/>
              <a:cs typeface="Arial"/>
            </a:endParaRPr>
          </a:p>
          <a:p>
            <a:pPr lvl="1" marL="33655" marR="1187450">
              <a:lnSpc>
                <a:spcPts val="1560"/>
              </a:lnSpc>
              <a:buAutoNum type="alphaUcPeriod"/>
              <a:tabLst>
                <a:tab pos="251460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ability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material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twisted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into a variety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shapes,  without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need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heat.</a:t>
            </a:r>
            <a:endParaRPr sz="1400">
              <a:latin typeface="Arial"/>
              <a:cs typeface="Arial"/>
            </a:endParaRPr>
          </a:p>
          <a:p>
            <a:pPr lvl="1" marL="247650" indent="-214629">
              <a:lnSpc>
                <a:spcPct val="100000"/>
              </a:lnSpc>
              <a:spcBef>
                <a:spcPts val="1420"/>
              </a:spcBef>
              <a:buAutoNum type="alphaUcPeriod"/>
              <a:tabLst>
                <a:tab pos="248285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ability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material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resist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stretching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force,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without</a:t>
            </a:r>
            <a:r>
              <a:rPr dirty="0" sz="1400" spc="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cracking.</a:t>
            </a:r>
            <a:endParaRPr sz="1400">
              <a:latin typeface="Arial"/>
              <a:cs typeface="Arial"/>
            </a:endParaRPr>
          </a:p>
          <a:p>
            <a:pPr lvl="1" marL="257810" indent="-224790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58445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ability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material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return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its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original shape,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repeatedly.</a:t>
            </a:r>
            <a:endParaRPr sz="1400">
              <a:latin typeface="Arial"/>
              <a:cs typeface="Arial"/>
            </a:endParaRPr>
          </a:p>
          <a:p>
            <a:pPr lvl="1" marL="33655" marR="963930">
              <a:lnSpc>
                <a:spcPts val="1560"/>
              </a:lnSpc>
              <a:spcBef>
                <a:spcPts val="1600"/>
              </a:spcBef>
              <a:buAutoNum type="alphaUcPeriod"/>
              <a:tabLst>
                <a:tab pos="258445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ability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material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transformed from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solid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state 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 liquid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state,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due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the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application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heat.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54455" y="2746246"/>
            <a:ext cx="1297400" cy="15460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03821" y="956340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003821" y="1426241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003821" y="1946941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003821" y="2432717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82490" y="247663"/>
            <a:ext cx="6269990" cy="238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none" sz="1400"/>
              <a:t>8. Which of the following </a:t>
            </a:r>
            <a:r>
              <a:rPr dirty="0" u="none" sz="1400" spc="-5"/>
              <a:t>statements </a:t>
            </a:r>
            <a:r>
              <a:rPr dirty="0" u="none" sz="1400"/>
              <a:t>is </a:t>
            </a:r>
            <a:r>
              <a:rPr dirty="0" u="none" sz="1400" spc="-5"/>
              <a:t>representative </a:t>
            </a:r>
            <a:r>
              <a:rPr dirty="0" u="none" sz="1400"/>
              <a:t>of </a:t>
            </a:r>
            <a:r>
              <a:rPr dirty="0" u="none" sz="1400" spc="-5"/>
              <a:t>Iterative</a:t>
            </a:r>
            <a:r>
              <a:rPr dirty="0" u="none" sz="1400" spc="70"/>
              <a:t> </a:t>
            </a:r>
            <a:r>
              <a:rPr dirty="0" u="none" sz="1400"/>
              <a:t>Design?</a:t>
            </a:r>
            <a:endParaRPr sz="1400"/>
          </a:p>
        </p:txBody>
      </p:sp>
      <p:sp>
        <p:nvSpPr>
          <p:cNvPr id="7" name="object 7"/>
          <p:cNvSpPr/>
          <p:nvPr/>
        </p:nvSpPr>
        <p:spPr>
          <a:xfrm>
            <a:off x="7003821" y="3876246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003821" y="4269945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003821" y="4663645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003821" y="5098622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07886" y="8285379"/>
            <a:ext cx="1606550" cy="1430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9870" indent="-217804">
              <a:lnSpc>
                <a:spcPct val="100000"/>
              </a:lnSpc>
              <a:spcBef>
                <a:spcPts val="100"/>
              </a:spcBef>
              <a:buAutoNum type="alphaUcPeriod"/>
              <a:tabLst>
                <a:tab pos="230504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Sector</a:t>
            </a:r>
            <a:endParaRPr sz="1400">
              <a:latin typeface="Arial"/>
              <a:cs typeface="Arial"/>
            </a:endParaRPr>
          </a:p>
          <a:p>
            <a:pPr marL="229870" indent="-217804">
              <a:lnSpc>
                <a:spcPct val="100000"/>
              </a:lnSpc>
              <a:spcBef>
                <a:spcPts val="1445"/>
              </a:spcBef>
              <a:buAutoNum type="alphaUcPeriod"/>
              <a:tabLst>
                <a:tab pos="23050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Radian</a:t>
            </a:r>
            <a:endParaRPr sz="1400">
              <a:latin typeface="Arial"/>
              <a:cs typeface="Arial"/>
            </a:endParaRPr>
          </a:p>
          <a:p>
            <a:pPr marL="236220" indent="-224154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3685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Triangulated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endParaRPr sz="1400">
              <a:latin typeface="Arial"/>
              <a:cs typeface="Arial"/>
            </a:endParaRPr>
          </a:p>
          <a:p>
            <a:pPr marL="229870" indent="-217804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30504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Aspect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03821" y="8232357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03821" y="8626056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899"/>
                </a:lnTo>
                <a:lnTo>
                  <a:pt x="0" y="34289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003821" y="9019756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899"/>
                </a:lnTo>
                <a:lnTo>
                  <a:pt x="0" y="34289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003821" y="9454734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0"/>
                </a:lnTo>
                <a:lnTo>
                  <a:pt x="342900" y="342900"/>
                </a:lnTo>
                <a:lnTo>
                  <a:pt x="0" y="342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995028" y="2831706"/>
            <a:ext cx="20459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6314" y="2833819"/>
            <a:ext cx="22745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43875" y="2819159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6008" y="548171"/>
            <a:ext cx="6172200" cy="205740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98575" marR="732155" indent="1266190">
              <a:lnSpc>
                <a:spcPts val="1340"/>
              </a:lnSpc>
              <a:spcBef>
                <a:spcPts val="22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Link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potential answer 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http://www.technologystudent.com/despro_ﬂsh/iterative1.html</a:t>
            </a:r>
            <a:endParaRPr sz="1200">
              <a:latin typeface="Arial"/>
              <a:cs typeface="Arial"/>
            </a:endParaRPr>
          </a:p>
          <a:p>
            <a:pPr marL="219710" indent="-207645">
              <a:lnSpc>
                <a:spcPct val="100000"/>
              </a:lnSpc>
              <a:spcBef>
                <a:spcPts val="560"/>
              </a:spcBef>
              <a:buAutoNum type="alphaUcPeriod"/>
              <a:tabLst>
                <a:tab pos="220345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linear design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process,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whereby one stage follows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another.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1600"/>
              </a:spcBef>
              <a:buAutoNum type="alphaUcPeriod"/>
              <a:tabLst>
                <a:tab pos="220345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process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continual improvement,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concept, prototype,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 or  product, with model making,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sketching,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client feedback applied when</a:t>
            </a:r>
            <a:r>
              <a:rPr dirty="0" sz="1400" spc="2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required.</a:t>
            </a:r>
            <a:endParaRPr sz="1400">
              <a:latin typeface="Arial"/>
              <a:cs typeface="Arial"/>
            </a:endParaRPr>
          </a:p>
          <a:p>
            <a:pPr marL="239395" indent="-227329">
              <a:lnSpc>
                <a:spcPct val="100000"/>
              </a:lnSpc>
              <a:spcBef>
                <a:spcPts val="1420"/>
              </a:spcBef>
              <a:buAutoNum type="alphaUcPeriod"/>
              <a:tabLst>
                <a:tab pos="240029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Designing as a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team,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following a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strict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dirty="0" sz="1400" spc="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process.</a:t>
            </a:r>
            <a:endParaRPr sz="1400">
              <a:latin typeface="Arial"/>
              <a:cs typeface="Arial"/>
            </a:endParaRPr>
          </a:p>
          <a:p>
            <a:pPr marL="229870" indent="-217804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30504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 systems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approach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- PROCESS - SYSTEM -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OUTCOME.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2490" y="3134862"/>
            <a:ext cx="6188075" cy="281813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210185" indent="-198120">
              <a:lnSpc>
                <a:spcPct val="100000"/>
              </a:lnSpc>
              <a:spcBef>
                <a:spcPts val="505"/>
              </a:spcBef>
              <a:buAutoNum type="arabicPeriod" startAt="9"/>
              <a:tabLst>
                <a:tab pos="21082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Which of the following is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process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called ‘INJECTION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MOULDING’?</a:t>
            </a:r>
            <a:endParaRPr sz="1400">
              <a:latin typeface="Arial"/>
              <a:cs typeface="Arial"/>
            </a:endParaRPr>
          </a:p>
          <a:p>
            <a:pPr marL="1612900" marR="974725" indent="995044">
              <a:lnSpc>
                <a:spcPts val="1340"/>
              </a:lnSpc>
              <a:spcBef>
                <a:spcPts val="47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Link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potential answer 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http://www.technologystudent.com/equip1/inject1.htm</a:t>
            </a:r>
            <a:endParaRPr sz="1200">
              <a:latin typeface="Arial"/>
              <a:cs typeface="Arial"/>
            </a:endParaRPr>
          </a:p>
          <a:p>
            <a:pPr lvl="1" marL="245110" indent="-208279">
              <a:lnSpc>
                <a:spcPct val="100000"/>
              </a:lnSpc>
              <a:spcBef>
                <a:spcPts val="1015"/>
              </a:spcBef>
              <a:buAutoNum type="alphaUcPeriod"/>
              <a:tabLst>
                <a:tab pos="245745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 automated painting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process.</a:t>
            </a:r>
            <a:endParaRPr sz="1400">
              <a:latin typeface="Arial"/>
              <a:cs typeface="Arial"/>
            </a:endParaRPr>
          </a:p>
          <a:p>
            <a:pPr lvl="1" marL="255270" indent="-218440">
              <a:lnSpc>
                <a:spcPct val="100000"/>
              </a:lnSpc>
              <a:spcBef>
                <a:spcPts val="1445"/>
              </a:spcBef>
              <a:buAutoNum type="alphaUcPeriod"/>
              <a:tabLst>
                <a:tab pos="255904" algn="l"/>
              </a:tabLst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Plastic coating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metal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surface, 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increase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its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resistance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temperature.</a:t>
            </a:r>
            <a:endParaRPr sz="1400">
              <a:latin typeface="Arial"/>
              <a:cs typeface="Arial"/>
            </a:endParaRPr>
          </a:p>
          <a:p>
            <a:pPr lvl="1" marL="255270" indent="-218440">
              <a:lnSpc>
                <a:spcPct val="100000"/>
              </a:lnSpc>
              <a:spcBef>
                <a:spcPts val="1450"/>
              </a:spcBef>
              <a:buAutoNum type="alphaUcPeriod"/>
              <a:tabLst>
                <a:tab pos="255904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process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that creates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 ‘reﬂective’ coating on a range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polymers.</a:t>
            </a:r>
            <a:endParaRPr sz="1400">
              <a:latin typeface="Arial"/>
              <a:cs typeface="Arial"/>
            </a:endParaRPr>
          </a:p>
          <a:p>
            <a:pPr lvl="1" marL="37465" marR="119380">
              <a:lnSpc>
                <a:spcPts val="1560"/>
              </a:lnSpc>
              <a:spcBef>
                <a:spcPts val="1600"/>
              </a:spcBef>
              <a:buAutoNum type="alphaUcPeriod"/>
              <a:tabLst>
                <a:tab pos="255904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process involving heating ‘plastic’ granules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liquid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form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 forcing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solution into a mould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10.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What is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area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circle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labelled </a:t>
            </a: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‘A’,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dirty="0" sz="1400" spc="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below?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50172" y="6520326"/>
            <a:ext cx="2473960" cy="322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Follow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the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link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a potential</a:t>
            </a:r>
            <a:r>
              <a:rPr dirty="0" sz="1200" spc="1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answer.</a:t>
            </a:r>
            <a:endParaRPr sz="1200">
              <a:latin typeface="Arial"/>
              <a:cs typeface="Arial"/>
            </a:endParaRPr>
          </a:p>
          <a:p>
            <a:pPr marL="59055">
              <a:lnSpc>
                <a:spcPts val="930"/>
              </a:lnSpc>
            </a:pPr>
            <a:r>
              <a:rPr dirty="0" sz="800" spc="-5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http://www.technologystudent.com/pdf14/maths4.pdf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53758" y="6259540"/>
            <a:ext cx="1849755" cy="1849755"/>
          </a:xfrm>
          <a:custGeom>
            <a:avLst/>
            <a:gdLst/>
            <a:ahLst/>
            <a:cxnLst/>
            <a:rect l="l" t="t" r="r" b="b"/>
            <a:pathLst>
              <a:path w="1849754" h="1849754">
                <a:moveTo>
                  <a:pt x="924789" y="0"/>
                </a:moveTo>
                <a:lnTo>
                  <a:pt x="972379" y="1203"/>
                </a:lnTo>
                <a:lnTo>
                  <a:pt x="1019344" y="4774"/>
                </a:lnTo>
                <a:lnTo>
                  <a:pt x="1065626" y="10655"/>
                </a:lnTo>
                <a:lnTo>
                  <a:pt x="1111167" y="18788"/>
                </a:lnTo>
                <a:lnTo>
                  <a:pt x="1155909" y="29114"/>
                </a:lnTo>
                <a:lnTo>
                  <a:pt x="1199793" y="41576"/>
                </a:lnTo>
                <a:lnTo>
                  <a:pt x="1242763" y="56116"/>
                </a:lnTo>
                <a:lnTo>
                  <a:pt x="1284759" y="72674"/>
                </a:lnTo>
                <a:lnTo>
                  <a:pt x="1325724" y="91194"/>
                </a:lnTo>
                <a:lnTo>
                  <a:pt x="1365599" y="111617"/>
                </a:lnTo>
                <a:lnTo>
                  <a:pt x="1404326" y="133884"/>
                </a:lnTo>
                <a:lnTo>
                  <a:pt x="1441848" y="157939"/>
                </a:lnTo>
                <a:lnTo>
                  <a:pt x="1478106" y="183723"/>
                </a:lnTo>
                <a:lnTo>
                  <a:pt x="1513041" y="211177"/>
                </a:lnTo>
                <a:lnTo>
                  <a:pt x="1546597" y="240243"/>
                </a:lnTo>
                <a:lnTo>
                  <a:pt x="1578714" y="270864"/>
                </a:lnTo>
                <a:lnTo>
                  <a:pt x="1609335" y="302981"/>
                </a:lnTo>
                <a:lnTo>
                  <a:pt x="1638402" y="336537"/>
                </a:lnTo>
                <a:lnTo>
                  <a:pt x="1665856" y="371473"/>
                </a:lnTo>
                <a:lnTo>
                  <a:pt x="1691640" y="407730"/>
                </a:lnTo>
                <a:lnTo>
                  <a:pt x="1715694" y="445252"/>
                </a:lnTo>
                <a:lnTo>
                  <a:pt x="1737962" y="483979"/>
                </a:lnTo>
                <a:lnTo>
                  <a:pt x="1758385" y="523854"/>
                </a:lnTo>
                <a:lnTo>
                  <a:pt x="1776905" y="564819"/>
                </a:lnTo>
                <a:lnTo>
                  <a:pt x="1793463" y="606815"/>
                </a:lnTo>
                <a:lnTo>
                  <a:pt x="1808002" y="649785"/>
                </a:lnTo>
                <a:lnTo>
                  <a:pt x="1820464" y="693669"/>
                </a:lnTo>
                <a:lnTo>
                  <a:pt x="1830791" y="738411"/>
                </a:lnTo>
                <a:lnTo>
                  <a:pt x="1838924" y="783952"/>
                </a:lnTo>
                <a:lnTo>
                  <a:pt x="1844805" y="830234"/>
                </a:lnTo>
                <a:lnTo>
                  <a:pt x="1848376" y="877199"/>
                </a:lnTo>
                <a:lnTo>
                  <a:pt x="1849579" y="924788"/>
                </a:lnTo>
                <a:lnTo>
                  <a:pt x="1848376" y="972377"/>
                </a:lnTo>
                <a:lnTo>
                  <a:pt x="1844805" y="1019342"/>
                </a:lnTo>
                <a:lnTo>
                  <a:pt x="1838924" y="1065624"/>
                </a:lnTo>
                <a:lnTo>
                  <a:pt x="1830791" y="1111164"/>
                </a:lnTo>
                <a:lnTo>
                  <a:pt x="1820464" y="1155906"/>
                </a:lnTo>
                <a:lnTo>
                  <a:pt x="1808002" y="1199791"/>
                </a:lnTo>
                <a:lnTo>
                  <a:pt x="1793463" y="1242760"/>
                </a:lnTo>
                <a:lnTo>
                  <a:pt x="1776905" y="1284756"/>
                </a:lnTo>
                <a:lnTo>
                  <a:pt x="1758385" y="1325721"/>
                </a:lnTo>
                <a:lnTo>
                  <a:pt x="1737962" y="1365596"/>
                </a:lnTo>
                <a:lnTo>
                  <a:pt x="1715694" y="1404323"/>
                </a:lnTo>
                <a:lnTo>
                  <a:pt x="1691640" y="1441845"/>
                </a:lnTo>
                <a:lnTo>
                  <a:pt x="1665856" y="1478103"/>
                </a:lnTo>
                <a:lnTo>
                  <a:pt x="1638402" y="1513039"/>
                </a:lnTo>
                <a:lnTo>
                  <a:pt x="1609335" y="1546594"/>
                </a:lnTo>
                <a:lnTo>
                  <a:pt x="1578714" y="1578712"/>
                </a:lnTo>
                <a:lnTo>
                  <a:pt x="1546597" y="1609333"/>
                </a:lnTo>
                <a:lnTo>
                  <a:pt x="1513041" y="1638400"/>
                </a:lnTo>
                <a:lnTo>
                  <a:pt x="1478106" y="1665854"/>
                </a:lnTo>
                <a:lnTo>
                  <a:pt x="1441848" y="1691637"/>
                </a:lnTo>
                <a:lnTo>
                  <a:pt x="1404326" y="1715692"/>
                </a:lnTo>
                <a:lnTo>
                  <a:pt x="1365599" y="1737960"/>
                </a:lnTo>
                <a:lnTo>
                  <a:pt x="1325724" y="1758383"/>
                </a:lnTo>
                <a:lnTo>
                  <a:pt x="1284759" y="1776903"/>
                </a:lnTo>
                <a:lnTo>
                  <a:pt x="1242763" y="1793462"/>
                </a:lnTo>
                <a:lnTo>
                  <a:pt x="1199793" y="1808001"/>
                </a:lnTo>
                <a:lnTo>
                  <a:pt x="1155909" y="1820463"/>
                </a:lnTo>
                <a:lnTo>
                  <a:pt x="1111167" y="1830789"/>
                </a:lnTo>
                <a:lnTo>
                  <a:pt x="1065626" y="1838922"/>
                </a:lnTo>
                <a:lnTo>
                  <a:pt x="1019344" y="1844803"/>
                </a:lnTo>
                <a:lnTo>
                  <a:pt x="972379" y="1848375"/>
                </a:lnTo>
                <a:lnTo>
                  <a:pt x="924789" y="1849578"/>
                </a:lnTo>
                <a:lnTo>
                  <a:pt x="877200" y="1848375"/>
                </a:lnTo>
                <a:lnTo>
                  <a:pt x="830236" y="1844803"/>
                </a:lnTo>
                <a:lnTo>
                  <a:pt x="783954" y="1838922"/>
                </a:lnTo>
                <a:lnTo>
                  <a:pt x="738413" y="1830789"/>
                </a:lnTo>
                <a:lnTo>
                  <a:pt x="693671" y="1820463"/>
                </a:lnTo>
                <a:lnTo>
                  <a:pt x="649787" y="1808001"/>
                </a:lnTo>
                <a:lnTo>
                  <a:pt x="606817" y="1793462"/>
                </a:lnTo>
                <a:lnTo>
                  <a:pt x="564821" y="1776903"/>
                </a:lnTo>
                <a:lnTo>
                  <a:pt x="523857" y="1758383"/>
                </a:lnTo>
                <a:lnTo>
                  <a:pt x="483981" y="1737960"/>
                </a:lnTo>
                <a:lnTo>
                  <a:pt x="445254" y="1715692"/>
                </a:lnTo>
                <a:lnTo>
                  <a:pt x="407732" y="1691637"/>
                </a:lnTo>
                <a:lnTo>
                  <a:pt x="371475" y="1665854"/>
                </a:lnTo>
                <a:lnTo>
                  <a:pt x="336539" y="1638400"/>
                </a:lnTo>
                <a:lnTo>
                  <a:pt x="302983" y="1609333"/>
                </a:lnTo>
                <a:lnTo>
                  <a:pt x="270866" y="1578712"/>
                </a:lnTo>
                <a:lnTo>
                  <a:pt x="240245" y="1546594"/>
                </a:lnTo>
                <a:lnTo>
                  <a:pt x="211178" y="1513039"/>
                </a:lnTo>
                <a:lnTo>
                  <a:pt x="183724" y="1478103"/>
                </a:lnTo>
                <a:lnTo>
                  <a:pt x="157940" y="1441845"/>
                </a:lnTo>
                <a:lnTo>
                  <a:pt x="133885" y="1404323"/>
                </a:lnTo>
                <a:lnTo>
                  <a:pt x="111617" y="1365596"/>
                </a:lnTo>
                <a:lnTo>
                  <a:pt x="91195" y="1325721"/>
                </a:lnTo>
                <a:lnTo>
                  <a:pt x="72675" y="1284756"/>
                </a:lnTo>
                <a:lnTo>
                  <a:pt x="56116" y="1242760"/>
                </a:lnTo>
                <a:lnTo>
                  <a:pt x="41577" y="1199791"/>
                </a:lnTo>
                <a:lnTo>
                  <a:pt x="29115" y="1155906"/>
                </a:lnTo>
                <a:lnTo>
                  <a:pt x="18788" y="1111164"/>
                </a:lnTo>
                <a:lnTo>
                  <a:pt x="10655" y="1065624"/>
                </a:lnTo>
                <a:lnTo>
                  <a:pt x="4774" y="1019342"/>
                </a:lnTo>
                <a:lnTo>
                  <a:pt x="1203" y="972377"/>
                </a:lnTo>
                <a:lnTo>
                  <a:pt x="0" y="924788"/>
                </a:lnTo>
                <a:lnTo>
                  <a:pt x="1203" y="877199"/>
                </a:lnTo>
                <a:lnTo>
                  <a:pt x="4774" y="830234"/>
                </a:lnTo>
                <a:lnTo>
                  <a:pt x="10655" y="783952"/>
                </a:lnTo>
                <a:lnTo>
                  <a:pt x="18788" y="738411"/>
                </a:lnTo>
                <a:lnTo>
                  <a:pt x="29115" y="693669"/>
                </a:lnTo>
                <a:lnTo>
                  <a:pt x="41577" y="649785"/>
                </a:lnTo>
                <a:lnTo>
                  <a:pt x="56116" y="606815"/>
                </a:lnTo>
                <a:lnTo>
                  <a:pt x="72675" y="564819"/>
                </a:lnTo>
                <a:lnTo>
                  <a:pt x="91195" y="523854"/>
                </a:lnTo>
                <a:lnTo>
                  <a:pt x="111617" y="483979"/>
                </a:lnTo>
                <a:lnTo>
                  <a:pt x="133885" y="445252"/>
                </a:lnTo>
                <a:lnTo>
                  <a:pt x="157940" y="407730"/>
                </a:lnTo>
                <a:lnTo>
                  <a:pt x="183724" y="371473"/>
                </a:lnTo>
                <a:lnTo>
                  <a:pt x="211178" y="336537"/>
                </a:lnTo>
                <a:lnTo>
                  <a:pt x="240245" y="302981"/>
                </a:lnTo>
                <a:lnTo>
                  <a:pt x="270866" y="270864"/>
                </a:lnTo>
                <a:lnTo>
                  <a:pt x="302983" y="240243"/>
                </a:lnTo>
                <a:lnTo>
                  <a:pt x="336539" y="211177"/>
                </a:lnTo>
                <a:lnTo>
                  <a:pt x="371475" y="183723"/>
                </a:lnTo>
                <a:lnTo>
                  <a:pt x="407732" y="157939"/>
                </a:lnTo>
                <a:lnTo>
                  <a:pt x="445254" y="133884"/>
                </a:lnTo>
                <a:lnTo>
                  <a:pt x="483981" y="111617"/>
                </a:lnTo>
                <a:lnTo>
                  <a:pt x="523857" y="91194"/>
                </a:lnTo>
                <a:lnTo>
                  <a:pt x="564821" y="72674"/>
                </a:lnTo>
                <a:lnTo>
                  <a:pt x="606817" y="56116"/>
                </a:lnTo>
                <a:lnTo>
                  <a:pt x="649787" y="41576"/>
                </a:lnTo>
                <a:lnTo>
                  <a:pt x="693671" y="29114"/>
                </a:lnTo>
                <a:lnTo>
                  <a:pt x="738413" y="18788"/>
                </a:lnTo>
                <a:lnTo>
                  <a:pt x="783954" y="10655"/>
                </a:lnTo>
                <a:lnTo>
                  <a:pt x="830236" y="4774"/>
                </a:lnTo>
                <a:lnTo>
                  <a:pt x="877200" y="1203"/>
                </a:lnTo>
                <a:lnTo>
                  <a:pt x="924789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81951" y="6380896"/>
            <a:ext cx="923290" cy="813435"/>
          </a:xfrm>
          <a:custGeom>
            <a:avLst/>
            <a:gdLst/>
            <a:ahLst/>
            <a:cxnLst/>
            <a:rect l="l" t="t" r="r" b="b"/>
            <a:pathLst>
              <a:path w="923289" h="813434">
                <a:moveTo>
                  <a:pt x="456076" y="0"/>
                </a:moveTo>
                <a:lnTo>
                  <a:pt x="0" y="811616"/>
                </a:lnTo>
                <a:lnTo>
                  <a:pt x="922935" y="813200"/>
                </a:lnTo>
                <a:lnTo>
                  <a:pt x="920983" y="760575"/>
                </a:lnTo>
                <a:lnTo>
                  <a:pt x="916861" y="709164"/>
                </a:lnTo>
                <a:lnTo>
                  <a:pt x="910556" y="658975"/>
                </a:lnTo>
                <a:lnTo>
                  <a:pt x="902053" y="610014"/>
                </a:lnTo>
                <a:lnTo>
                  <a:pt x="891340" y="562290"/>
                </a:lnTo>
                <a:lnTo>
                  <a:pt x="878402" y="515811"/>
                </a:lnTo>
                <a:lnTo>
                  <a:pt x="863226" y="470583"/>
                </a:lnTo>
                <a:lnTo>
                  <a:pt x="845799" y="426614"/>
                </a:lnTo>
                <a:lnTo>
                  <a:pt x="826106" y="383913"/>
                </a:lnTo>
                <a:lnTo>
                  <a:pt x="804134" y="342486"/>
                </a:lnTo>
                <a:lnTo>
                  <a:pt x="779870" y="302342"/>
                </a:lnTo>
                <a:lnTo>
                  <a:pt x="753299" y="263487"/>
                </a:lnTo>
                <a:lnTo>
                  <a:pt x="724409" y="225930"/>
                </a:lnTo>
                <a:lnTo>
                  <a:pt x="693185" y="189678"/>
                </a:lnTo>
                <a:lnTo>
                  <a:pt x="659614" y="154739"/>
                </a:lnTo>
                <a:lnTo>
                  <a:pt x="623682" y="121120"/>
                </a:lnTo>
                <a:lnTo>
                  <a:pt x="585376" y="88829"/>
                </a:lnTo>
                <a:lnTo>
                  <a:pt x="544682" y="57873"/>
                </a:lnTo>
                <a:lnTo>
                  <a:pt x="501586" y="28261"/>
                </a:lnTo>
                <a:lnTo>
                  <a:pt x="456076" y="0"/>
                </a:lnTo>
                <a:close/>
              </a:path>
            </a:pathLst>
          </a:custGeom>
          <a:solidFill>
            <a:srgbClr val="92C6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81951" y="6380896"/>
            <a:ext cx="923290" cy="813435"/>
          </a:xfrm>
          <a:custGeom>
            <a:avLst/>
            <a:gdLst/>
            <a:ahLst/>
            <a:cxnLst/>
            <a:rect l="l" t="t" r="r" b="b"/>
            <a:pathLst>
              <a:path w="923289" h="813434">
                <a:moveTo>
                  <a:pt x="922935" y="813200"/>
                </a:moveTo>
                <a:lnTo>
                  <a:pt x="0" y="811616"/>
                </a:lnTo>
                <a:lnTo>
                  <a:pt x="25337" y="766526"/>
                </a:lnTo>
                <a:lnTo>
                  <a:pt x="50674" y="721437"/>
                </a:lnTo>
                <a:lnTo>
                  <a:pt x="76012" y="676347"/>
                </a:lnTo>
                <a:lnTo>
                  <a:pt x="101349" y="631258"/>
                </a:lnTo>
                <a:lnTo>
                  <a:pt x="126686" y="586168"/>
                </a:lnTo>
                <a:lnTo>
                  <a:pt x="152024" y="541078"/>
                </a:lnTo>
                <a:lnTo>
                  <a:pt x="177361" y="495988"/>
                </a:lnTo>
                <a:lnTo>
                  <a:pt x="202699" y="450898"/>
                </a:lnTo>
                <a:lnTo>
                  <a:pt x="228036" y="405809"/>
                </a:lnTo>
                <a:lnTo>
                  <a:pt x="253374" y="360719"/>
                </a:lnTo>
                <a:lnTo>
                  <a:pt x="278711" y="315629"/>
                </a:lnTo>
                <a:lnTo>
                  <a:pt x="304049" y="270539"/>
                </a:lnTo>
                <a:lnTo>
                  <a:pt x="329386" y="225449"/>
                </a:lnTo>
                <a:lnTo>
                  <a:pt x="354724" y="180359"/>
                </a:lnTo>
                <a:lnTo>
                  <a:pt x="380062" y="135269"/>
                </a:lnTo>
                <a:lnTo>
                  <a:pt x="405400" y="90179"/>
                </a:lnTo>
                <a:lnTo>
                  <a:pt x="430738" y="45089"/>
                </a:lnTo>
                <a:lnTo>
                  <a:pt x="456076" y="0"/>
                </a:lnTo>
                <a:lnTo>
                  <a:pt x="501586" y="28261"/>
                </a:lnTo>
                <a:lnTo>
                  <a:pt x="544682" y="57873"/>
                </a:lnTo>
                <a:lnTo>
                  <a:pt x="585376" y="88829"/>
                </a:lnTo>
                <a:lnTo>
                  <a:pt x="623682" y="121120"/>
                </a:lnTo>
                <a:lnTo>
                  <a:pt x="659614" y="154739"/>
                </a:lnTo>
                <a:lnTo>
                  <a:pt x="693185" y="189678"/>
                </a:lnTo>
                <a:lnTo>
                  <a:pt x="724409" y="225930"/>
                </a:lnTo>
                <a:lnTo>
                  <a:pt x="753299" y="263487"/>
                </a:lnTo>
                <a:lnTo>
                  <a:pt x="779870" y="302342"/>
                </a:lnTo>
                <a:lnTo>
                  <a:pt x="804134" y="342486"/>
                </a:lnTo>
                <a:lnTo>
                  <a:pt x="826106" y="383913"/>
                </a:lnTo>
                <a:lnTo>
                  <a:pt x="845799" y="426614"/>
                </a:lnTo>
                <a:lnTo>
                  <a:pt x="863226" y="470583"/>
                </a:lnTo>
                <a:lnTo>
                  <a:pt x="878402" y="515811"/>
                </a:lnTo>
                <a:lnTo>
                  <a:pt x="891340" y="562290"/>
                </a:lnTo>
                <a:lnTo>
                  <a:pt x="902053" y="610014"/>
                </a:lnTo>
                <a:lnTo>
                  <a:pt x="910556" y="658975"/>
                </a:lnTo>
                <a:lnTo>
                  <a:pt x="916861" y="709164"/>
                </a:lnTo>
                <a:lnTo>
                  <a:pt x="920983" y="760575"/>
                </a:lnTo>
                <a:lnTo>
                  <a:pt x="922935" y="81320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480917" y="7394508"/>
            <a:ext cx="1189355" cy="717550"/>
          </a:xfrm>
          <a:custGeom>
            <a:avLst/>
            <a:gdLst/>
            <a:ahLst/>
            <a:cxnLst/>
            <a:rect l="l" t="t" r="r" b="b"/>
            <a:pathLst>
              <a:path w="1189355" h="717550">
                <a:moveTo>
                  <a:pt x="0" y="0"/>
                </a:moveTo>
                <a:lnTo>
                  <a:pt x="10078" y="43903"/>
                </a:lnTo>
                <a:lnTo>
                  <a:pt x="22496" y="86949"/>
                </a:lnTo>
                <a:lnTo>
                  <a:pt x="37177" y="129079"/>
                </a:lnTo>
                <a:lnTo>
                  <a:pt x="54042" y="170237"/>
                </a:lnTo>
                <a:lnTo>
                  <a:pt x="73014" y="210365"/>
                </a:lnTo>
                <a:lnTo>
                  <a:pt x="94014" y="249405"/>
                </a:lnTo>
                <a:lnTo>
                  <a:pt x="116965" y="287301"/>
                </a:lnTo>
                <a:lnTo>
                  <a:pt x="141788" y="323995"/>
                </a:lnTo>
                <a:lnTo>
                  <a:pt x="168406" y="359430"/>
                </a:lnTo>
                <a:lnTo>
                  <a:pt x="196741" y="393549"/>
                </a:lnTo>
                <a:lnTo>
                  <a:pt x="226714" y="426293"/>
                </a:lnTo>
                <a:lnTo>
                  <a:pt x="258247" y="457606"/>
                </a:lnTo>
                <a:lnTo>
                  <a:pt x="291264" y="487431"/>
                </a:lnTo>
                <a:lnTo>
                  <a:pt x="325685" y="515709"/>
                </a:lnTo>
                <a:lnTo>
                  <a:pt x="361432" y="542384"/>
                </a:lnTo>
                <a:lnTo>
                  <a:pt x="398429" y="567399"/>
                </a:lnTo>
                <a:lnTo>
                  <a:pt x="436596" y="590696"/>
                </a:lnTo>
                <a:lnTo>
                  <a:pt x="475856" y="612217"/>
                </a:lnTo>
                <a:lnTo>
                  <a:pt x="516131" y="631906"/>
                </a:lnTo>
                <a:lnTo>
                  <a:pt x="557343" y="649705"/>
                </a:lnTo>
                <a:lnTo>
                  <a:pt x="599414" y="665557"/>
                </a:lnTo>
                <a:lnTo>
                  <a:pt x="642265" y="679404"/>
                </a:lnTo>
                <a:lnTo>
                  <a:pt x="685820" y="691189"/>
                </a:lnTo>
                <a:lnTo>
                  <a:pt x="729999" y="700854"/>
                </a:lnTo>
                <a:lnTo>
                  <a:pt x="774726" y="708343"/>
                </a:lnTo>
                <a:lnTo>
                  <a:pt x="819921" y="713598"/>
                </a:lnTo>
                <a:lnTo>
                  <a:pt x="865508" y="716562"/>
                </a:lnTo>
                <a:lnTo>
                  <a:pt x="911408" y="717177"/>
                </a:lnTo>
                <a:lnTo>
                  <a:pt x="957542" y="715387"/>
                </a:lnTo>
                <a:lnTo>
                  <a:pt x="1003834" y="711132"/>
                </a:lnTo>
                <a:lnTo>
                  <a:pt x="1050205" y="704358"/>
                </a:lnTo>
                <a:lnTo>
                  <a:pt x="1096578" y="695005"/>
                </a:lnTo>
                <a:lnTo>
                  <a:pt x="1142873" y="683017"/>
                </a:lnTo>
                <a:lnTo>
                  <a:pt x="1189014" y="668336"/>
                </a:lnTo>
                <a:lnTo>
                  <a:pt x="0" y="0"/>
                </a:lnTo>
                <a:close/>
              </a:path>
            </a:pathLst>
          </a:custGeom>
          <a:solidFill>
            <a:srgbClr val="92C6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480917" y="7394508"/>
            <a:ext cx="1189355" cy="717550"/>
          </a:xfrm>
          <a:custGeom>
            <a:avLst/>
            <a:gdLst/>
            <a:ahLst/>
            <a:cxnLst/>
            <a:rect l="l" t="t" r="r" b="b"/>
            <a:pathLst>
              <a:path w="1189355" h="717550">
                <a:moveTo>
                  <a:pt x="0" y="0"/>
                </a:moveTo>
                <a:lnTo>
                  <a:pt x="1189014" y="668336"/>
                </a:lnTo>
                <a:lnTo>
                  <a:pt x="1142873" y="683017"/>
                </a:lnTo>
                <a:lnTo>
                  <a:pt x="1096578" y="695005"/>
                </a:lnTo>
                <a:lnTo>
                  <a:pt x="1050205" y="704358"/>
                </a:lnTo>
                <a:lnTo>
                  <a:pt x="1003834" y="711132"/>
                </a:lnTo>
                <a:lnTo>
                  <a:pt x="957542" y="715387"/>
                </a:lnTo>
                <a:lnTo>
                  <a:pt x="911408" y="717177"/>
                </a:lnTo>
                <a:lnTo>
                  <a:pt x="865508" y="716562"/>
                </a:lnTo>
                <a:lnTo>
                  <a:pt x="819921" y="713598"/>
                </a:lnTo>
                <a:lnTo>
                  <a:pt x="774726" y="708343"/>
                </a:lnTo>
                <a:lnTo>
                  <a:pt x="729999" y="700854"/>
                </a:lnTo>
                <a:lnTo>
                  <a:pt x="685820" y="691189"/>
                </a:lnTo>
                <a:lnTo>
                  <a:pt x="642265" y="679404"/>
                </a:lnTo>
                <a:lnTo>
                  <a:pt x="599414" y="665557"/>
                </a:lnTo>
                <a:lnTo>
                  <a:pt x="557343" y="649705"/>
                </a:lnTo>
                <a:lnTo>
                  <a:pt x="516131" y="631906"/>
                </a:lnTo>
                <a:lnTo>
                  <a:pt x="475856" y="612217"/>
                </a:lnTo>
                <a:lnTo>
                  <a:pt x="436596" y="590696"/>
                </a:lnTo>
                <a:lnTo>
                  <a:pt x="398429" y="567399"/>
                </a:lnTo>
                <a:lnTo>
                  <a:pt x="361432" y="542384"/>
                </a:lnTo>
                <a:lnTo>
                  <a:pt x="325685" y="515709"/>
                </a:lnTo>
                <a:lnTo>
                  <a:pt x="291264" y="487431"/>
                </a:lnTo>
                <a:lnTo>
                  <a:pt x="258247" y="457606"/>
                </a:lnTo>
                <a:lnTo>
                  <a:pt x="226714" y="426293"/>
                </a:lnTo>
                <a:lnTo>
                  <a:pt x="196741" y="393549"/>
                </a:lnTo>
                <a:lnTo>
                  <a:pt x="168406" y="359430"/>
                </a:lnTo>
                <a:lnTo>
                  <a:pt x="141788" y="323995"/>
                </a:lnTo>
                <a:lnTo>
                  <a:pt x="116965" y="287301"/>
                </a:lnTo>
                <a:lnTo>
                  <a:pt x="94014" y="249405"/>
                </a:lnTo>
                <a:lnTo>
                  <a:pt x="73014" y="210365"/>
                </a:lnTo>
                <a:lnTo>
                  <a:pt x="54042" y="170237"/>
                </a:lnTo>
                <a:lnTo>
                  <a:pt x="37177" y="129079"/>
                </a:lnTo>
                <a:lnTo>
                  <a:pt x="22496" y="86949"/>
                </a:lnTo>
                <a:lnTo>
                  <a:pt x="10078" y="439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 rot="1680000">
            <a:off x="1673092" y="7799300"/>
            <a:ext cx="655808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80"/>
              </a:lnSpc>
            </a:pPr>
            <a:r>
              <a:rPr dirty="0" baseline="5847" sz="1425" spc="37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baseline="2923" sz="1425" spc="37">
                <a:solidFill>
                  <a:srgbClr val="151616"/>
                </a:solidFill>
                <a:latin typeface="Arial"/>
                <a:cs typeface="Arial"/>
              </a:rPr>
              <a:t>EGM</a:t>
            </a:r>
            <a:r>
              <a:rPr dirty="0" sz="950" spc="25">
                <a:solidFill>
                  <a:srgbClr val="151616"/>
                </a:solidFill>
                <a:latin typeface="Arial"/>
                <a:cs typeface="Arial"/>
              </a:rPr>
              <a:t>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71029" y="6733252"/>
            <a:ext cx="818515" cy="462280"/>
          </a:xfrm>
          <a:custGeom>
            <a:avLst/>
            <a:gdLst/>
            <a:ahLst/>
            <a:cxnLst/>
            <a:rect l="l" t="t" r="r" b="b"/>
            <a:pathLst>
              <a:path w="818514" h="462279">
                <a:moveTo>
                  <a:pt x="58069" y="24942"/>
                </a:moveTo>
                <a:lnTo>
                  <a:pt x="51606" y="36482"/>
                </a:lnTo>
                <a:lnTo>
                  <a:pt x="811893" y="462258"/>
                </a:lnTo>
                <a:lnTo>
                  <a:pt x="818358" y="450716"/>
                </a:lnTo>
                <a:lnTo>
                  <a:pt x="58069" y="24942"/>
                </a:lnTo>
                <a:close/>
              </a:path>
              <a:path w="818514" h="462279">
                <a:moveTo>
                  <a:pt x="0" y="0"/>
                </a:moveTo>
                <a:lnTo>
                  <a:pt x="37943" y="60879"/>
                </a:lnTo>
                <a:lnTo>
                  <a:pt x="51606" y="36482"/>
                </a:lnTo>
                <a:lnTo>
                  <a:pt x="46850" y="33818"/>
                </a:lnTo>
                <a:lnTo>
                  <a:pt x="53315" y="22280"/>
                </a:lnTo>
                <a:lnTo>
                  <a:pt x="59560" y="22280"/>
                </a:lnTo>
                <a:lnTo>
                  <a:pt x="71733" y="543"/>
                </a:lnTo>
                <a:lnTo>
                  <a:pt x="0" y="0"/>
                </a:lnTo>
                <a:close/>
              </a:path>
              <a:path w="818514" h="462279">
                <a:moveTo>
                  <a:pt x="53315" y="22280"/>
                </a:moveTo>
                <a:lnTo>
                  <a:pt x="46850" y="33818"/>
                </a:lnTo>
                <a:lnTo>
                  <a:pt x="51606" y="36482"/>
                </a:lnTo>
                <a:lnTo>
                  <a:pt x="58069" y="24942"/>
                </a:lnTo>
                <a:lnTo>
                  <a:pt x="53315" y="22280"/>
                </a:lnTo>
                <a:close/>
              </a:path>
              <a:path w="818514" h="462279">
                <a:moveTo>
                  <a:pt x="59560" y="22280"/>
                </a:moveTo>
                <a:lnTo>
                  <a:pt x="53315" y="22280"/>
                </a:lnTo>
                <a:lnTo>
                  <a:pt x="58069" y="24942"/>
                </a:lnTo>
                <a:lnTo>
                  <a:pt x="59560" y="2228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358270" y="716744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90">
                <a:moveTo>
                  <a:pt x="23313" y="0"/>
                </a:moveTo>
                <a:lnTo>
                  <a:pt x="14237" y="1832"/>
                </a:lnTo>
                <a:lnTo>
                  <a:pt x="6827" y="6828"/>
                </a:lnTo>
                <a:lnTo>
                  <a:pt x="1831" y="14239"/>
                </a:lnTo>
                <a:lnTo>
                  <a:pt x="0" y="23313"/>
                </a:lnTo>
                <a:lnTo>
                  <a:pt x="1831" y="32389"/>
                </a:lnTo>
                <a:lnTo>
                  <a:pt x="6827" y="39801"/>
                </a:lnTo>
                <a:lnTo>
                  <a:pt x="14237" y="44798"/>
                </a:lnTo>
                <a:lnTo>
                  <a:pt x="23313" y="46630"/>
                </a:lnTo>
                <a:lnTo>
                  <a:pt x="32386" y="44798"/>
                </a:lnTo>
                <a:lnTo>
                  <a:pt x="39797" y="39801"/>
                </a:lnTo>
                <a:lnTo>
                  <a:pt x="44794" y="32389"/>
                </a:lnTo>
                <a:lnTo>
                  <a:pt x="46626" y="23313"/>
                </a:lnTo>
                <a:lnTo>
                  <a:pt x="44794" y="14239"/>
                </a:lnTo>
                <a:lnTo>
                  <a:pt x="39797" y="6828"/>
                </a:lnTo>
                <a:lnTo>
                  <a:pt x="32386" y="1832"/>
                </a:lnTo>
                <a:lnTo>
                  <a:pt x="23313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358270" y="716744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90">
                <a:moveTo>
                  <a:pt x="23313" y="0"/>
                </a:moveTo>
                <a:lnTo>
                  <a:pt x="32386" y="1832"/>
                </a:lnTo>
                <a:lnTo>
                  <a:pt x="39797" y="6828"/>
                </a:lnTo>
                <a:lnTo>
                  <a:pt x="44794" y="14239"/>
                </a:lnTo>
                <a:lnTo>
                  <a:pt x="46626" y="23313"/>
                </a:lnTo>
                <a:lnTo>
                  <a:pt x="44794" y="32389"/>
                </a:lnTo>
                <a:lnTo>
                  <a:pt x="39797" y="39801"/>
                </a:lnTo>
                <a:lnTo>
                  <a:pt x="32386" y="44798"/>
                </a:lnTo>
                <a:lnTo>
                  <a:pt x="23313" y="46630"/>
                </a:lnTo>
                <a:lnTo>
                  <a:pt x="14237" y="44798"/>
                </a:lnTo>
                <a:lnTo>
                  <a:pt x="6827" y="39801"/>
                </a:lnTo>
                <a:lnTo>
                  <a:pt x="1831" y="32389"/>
                </a:lnTo>
                <a:lnTo>
                  <a:pt x="0" y="23313"/>
                </a:lnTo>
                <a:lnTo>
                  <a:pt x="1831" y="14239"/>
                </a:lnTo>
                <a:lnTo>
                  <a:pt x="6827" y="6828"/>
                </a:lnTo>
                <a:lnTo>
                  <a:pt x="14237" y="1832"/>
                </a:lnTo>
                <a:lnTo>
                  <a:pt x="23313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 rot="1680000">
            <a:off x="1696026" y="6837391"/>
            <a:ext cx="663291" cy="124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80"/>
              </a:lnSpc>
            </a:pPr>
            <a:r>
              <a:rPr dirty="0" baseline="2923" sz="1425" spc="30">
                <a:solidFill>
                  <a:srgbClr val="151616"/>
                </a:solidFill>
                <a:latin typeface="Arial"/>
                <a:cs typeface="Arial"/>
              </a:rPr>
              <a:t>RADIU</a:t>
            </a:r>
            <a:r>
              <a:rPr dirty="0" sz="950" spc="20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95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151616"/>
                </a:solidFill>
                <a:latin typeface="Arial"/>
                <a:cs typeface="Arial"/>
              </a:rPr>
              <a:t>(r)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448819" y="7246134"/>
            <a:ext cx="0" cy="236220"/>
          </a:xfrm>
          <a:custGeom>
            <a:avLst/>
            <a:gdLst/>
            <a:ahLst/>
            <a:cxnLst/>
            <a:rect l="l" t="t" r="r" b="b"/>
            <a:pathLst>
              <a:path w="0" h="236220">
                <a:moveTo>
                  <a:pt x="0" y="0"/>
                </a:moveTo>
                <a:lnTo>
                  <a:pt x="0" y="235764"/>
                </a:lnTo>
              </a:path>
            </a:pathLst>
          </a:custGeom>
          <a:ln w="17999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0055" y="7246134"/>
            <a:ext cx="0" cy="243840"/>
          </a:xfrm>
          <a:custGeom>
            <a:avLst/>
            <a:gdLst/>
            <a:ahLst/>
            <a:cxnLst/>
            <a:rect l="l" t="t" r="r" b="b"/>
            <a:pathLst>
              <a:path w="0" h="243840">
                <a:moveTo>
                  <a:pt x="0" y="0"/>
                </a:moveTo>
                <a:lnTo>
                  <a:pt x="0" y="243536"/>
                </a:lnTo>
              </a:path>
            </a:pathLst>
          </a:custGeom>
          <a:ln w="17999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452704" y="7357255"/>
            <a:ext cx="1857375" cy="79375"/>
          </a:xfrm>
          <a:custGeom>
            <a:avLst/>
            <a:gdLst/>
            <a:ahLst/>
            <a:cxnLst/>
            <a:rect l="l" t="t" r="r" b="b"/>
            <a:pathLst>
              <a:path w="1857375" h="79375">
                <a:moveTo>
                  <a:pt x="92584" y="0"/>
                </a:moveTo>
                <a:lnTo>
                  <a:pt x="0" y="39678"/>
                </a:lnTo>
                <a:lnTo>
                  <a:pt x="92584" y="79354"/>
                </a:lnTo>
                <a:lnTo>
                  <a:pt x="91385" y="76878"/>
                </a:lnTo>
                <a:lnTo>
                  <a:pt x="90262" y="74396"/>
                </a:lnTo>
                <a:lnTo>
                  <a:pt x="82951" y="46288"/>
                </a:lnTo>
                <a:lnTo>
                  <a:pt x="46530" y="46288"/>
                </a:lnTo>
                <a:lnTo>
                  <a:pt x="46530" y="33065"/>
                </a:lnTo>
                <a:lnTo>
                  <a:pt x="82951" y="33065"/>
                </a:lnTo>
                <a:lnTo>
                  <a:pt x="83016" y="32237"/>
                </a:lnTo>
                <a:lnTo>
                  <a:pt x="91385" y="2476"/>
                </a:lnTo>
                <a:lnTo>
                  <a:pt x="92584" y="0"/>
                </a:lnTo>
                <a:close/>
              </a:path>
              <a:path w="1857375" h="79375">
                <a:moveTo>
                  <a:pt x="1764766" y="0"/>
                </a:moveTo>
                <a:lnTo>
                  <a:pt x="1774644" y="42155"/>
                </a:lnTo>
                <a:lnTo>
                  <a:pt x="1774529" y="44639"/>
                </a:lnTo>
                <a:lnTo>
                  <a:pt x="1764766" y="79354"/>
                </a:lnTo>
                <a:lnTo>
                  <a:pt x="1841925" y="46288"/>
                </a:lnTo>
                <a:lnTo>
                  <a:pt x="1810821" y="46288"/>
                </a:lnTo>
                <a:lnTo>
                  <a:pt x="1810821" y="33065"/>
                </a:lnTo>
                <a:lnTo>
                  <a:pt x="1841920" y="33065"/>
                </a:lnTo>
                <a:lnTo>
                  <a:pt x="1764766" y="0"/>
                </a:lnTo>
                <a:close/>
              </a:path>
              <a:path w="1857375" h="79375">
                <a:moveTo>
                  <a:pt x="82951" y="33065"/>
                </a:moveTo>
                <a:lnTo>
                  <a:pt x="46530" y="33065"/>
                </a:lnTo>
                <a:lnTo>
                  <a:pt x="46530" y="46288"/>
                </a:lnTo>
                <a:lnTo>
                  <a:pt x="82951" y="46288"/>
                </a:lnTo>
                <a:lnTo>
                  <a:pt x="82821" y="44639"/>
                </a:lnTo>
                <a:lnTo>
                  <a:pt x="82706" y="42155"/>
                </a:lnTo>
                <a:lnTo>
                  <a:pt x="82821" y="34717"/>
                </a:lnTo>
                <a:lnTo>
                  <a:pt x="82951" y="33065"/>
                </a:lnTo>
                <a:close/>
              </a:path>
              <a:path w="1857375" h="79375">
                <a:moveTo>
                  <a:pt x="1774399" y="33065"/>
                </a:moveTo>
                <a:lnTo>
                  <a:pt x="82951" y="33065"/>
                </a:lnTo>
                <a:lnTo>
                  <a:pt x="82821" y="34717"/>
                </a:lnTo>
                <a:lnTo>
                  <a:pt x="82706" y="42155"/>
                </a:lnTo>
                <a:lnTo>
                  <a:pt x="82821" y="44639"/>
                </a:lnTo>
                <a:lnTo>
                  <a:pt x="82951" y="46288"/>
                </a:lnTo>
                <a:lnTo>
                  <a:pt x="1774399" y="46288"/>
                </a:lnTo>
                <a:lnTo>
                  <a:pt x="1774529" y="44639"/>
                </a:lnTo>
                <a:lnTo>
                  <a:pt x="1774644" y="42155"/>
                </a:lnTo>
                <a:lnTo>
                  <a:pt x="1774529" y="34717"/>
                </a:lnTo>
                <a:lnTo>
                  <a:pt x="1774399" y="33065"/>
                </a:lnTo>
                <a:close/>
              </a:path>
              <a:path w="1857375" h="79375">
                <a:moveTo>
                  <a:pt x="1841920" y="33065"/>
                </a:moveTo>
                <a:lnTo>
                  <a:pt x="1810821" y="33065"/>
                </a:lnTo>
                <a:lnTo>
                  <a:pt x="1810821" y="46288"/>
                </a:lnTo>
                <a:lnTo>
                  <a:pt x="1841925" y="46288"/>
                </a:lnTo>
                <a:lnTo>
                  <a:pt x="1857350" y="39678"/>
                </a:lnTo>
                <a:lnTo>
                  <a:pt x="1841920" y="33065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922289" y="7255495"/>
            <a:ext cx="887730" cy="1746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 spc="45">
                <a:solidFill>
                  <a:srgbClr val="151616"/>
                </a:solidFill>
                <a:latin typeface="Arial"/>
                <a:cs typeface="Arial"/>
              </a:rPr>
              <a:t>DIAMETER</a:t>
            </a:r>
            <a:r>
              <a:rPr dirty="0" sz="95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151616"/>
                </a:solidFill>
                <a:latin typeface="Arial"/>
                <a:cs typeface="Arial"/>
              </a:rPr>
              <a:t>(d)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709748" y="6069423"/>
            <a:ext cx="831850" cy="882650"/>
          </a:xfrm>
          <a:custGeom>
            <a:avLst/>
            <a:gdLst/>
            <a:ahLst/>
            <a:cxnLst/>
            <a:rect l="l" t="t" r="r" b="b"/>
            <a:pathLst>
              <a:path w="831850" h="882650">
                <a:moveTo>
                  <a:pt x="38859" y="0"/>
                </a:moveTo>
                <a:lnTo>
                  <a:pt x="0" y="108799"/>
                </a:lnTo>
                <a:lnTo>
                  <a:pt x="227312" y="265196"/>
                </a:lnTo>
                <a:lnTo>
                  <a:pt x="386868" y="377637"/>
                </a:lnTo>
                <a:lnTo>
                  <a:pt x="466283" y="439080"/>
                </a:lnTo>
                <a:lnTo>
                  <a:pt x="509269" y="518129"/>
                </a:lnTo>
                <a:lnTo>
                  <a:pt x="588682" y="669306"/>
                </a:lnTo>
                <a:lnTo>
                  <a:pt x="699423" y="882046"/>
                </a:lnTo>
                <a:lnTo>
                  <a:pt x="831536" y="835416"/>
                </a:lnTo>
                <a:lnTo>
                  <a:pt x="582855" y="365251"/>
                </a:lnTo>
                <a:lnTo>
                  <a:pt x="123858" y="55430"/>
                </a:lnTo>
                <a:lnTo>
                  <a:pt x="388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645644" y="6343360"/>
            <a:ext cx="554990" cy="977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25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6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8990" y="697105"/>
            <a:ext cx="657352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spc="-30" b="1">
                <a:solidFill>
                  <a:srgbClr val="151616"/>
                </a:solidFill>
                <a:latin typeface="Arial"/>
                <a:cs typeface="Arial"/>
              </a:rPr>
              <a:t>11.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Give two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reasons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why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Titanium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is suitable for making turbine blades in jet  engines.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9561" y="2301769"/>
            <a:ext cx="83629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Reason</a:t>
            </a:r>
            <a:r>
              <a:rPr dirty="0" sz="14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2: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25413" y="1596924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25413" y="2052852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25413" y="2549423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25413" y="2959631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77102" y="3668908"/>
            <a:ext cx="6463665" cy="94234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7780" marR="5080">
              <a:lnSpc>
                <a:spcPts val="1560"/>
              </a:lnSpc>
              <a:spcBef>
                <a:spcPts val="25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12. Describe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one potential practical application of Graphene. Include in</a:t>
            </a:r>
            <a:r>
              <a:rPr dirty="0" sz="14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your  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answer,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why graphene is suitable for the practical application.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2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Application: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5024" y="5273573"/>
            <a:ext cx="11918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suitable?: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88913" y="4568728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88913" y="4994179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88913" y="5521226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88913" y="5984776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57089" y="6831210"/>
            <a:ext cx="6804025" cy="94234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13. Nuclear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Power Stations, produce electricity from radioactive fuel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sources 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such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uranium. Give two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reasons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why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some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people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are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against this method of 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energy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production.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 marks</a:t>
            </a:r>
            <a:endParaRPr sz="1400">
              <a:latin typeface="Arial"/>
              <a:cs typeface="Arial"/>
            </a:endParaRPr>
          </a:p>
          <a:p>
            <a:pPr marL="532765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Reason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1: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7659" y="9096272"/>
            <a:ext cx="83629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Reason</a:t>
            </a:r>
            <a:r>
              <a:rPr dirty="0" sz="14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2: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63512" y="7731029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63512" y="8080279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63512" y="9343925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3512" y="9693176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63512" y="8404128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63512" y="8753378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63512" y="10029729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063512" y="10378980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12593" y="218993"/>
            <a:ext cx="201866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311150" marR="5080" indent="-311785">
              <a:lnSpc>
                <a:spcPts val="1560"/>
              </a:lnSpc>
              <a:spcBef>
                <a:spcPts val="25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1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76889" y="268711"/>
            <a:ext cx="37147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http://www.technologystudent.com/joints/titanium1.html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78191" y="181537"/>
            <a:ext cx="6731000" cy="469900"/>
          </a:xfrm>
          <a:custGeom>
            <a:avLst/>
            <a:gdLst/>
            <a:ahLst/>
            <a:cxnLst/>
            <a:rect l="l" t="t" r="r" b="b"/>
            <a:pathLst>
              <a:path w="6731000" h="469900">
                <a:moveTo>
                  <a:pt x="0" y="0"/>
                </a:moveTo>
                <a:lnTo>
                  <a:pt x="6731006" y="0"/>
                </a:lnTo>
                <a:lnTo>
                  <a:pt x="6731006" y="469901"/>
                </a:lnTo>
                <a:lnTo>
                  <a:pt x="0" y="46990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12593" y="3178095"/>
            <a:ext cx="201866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311150" marR="5080" indent="-311785">
              <a:lnSpc>
                <a:spcPts val="1560"/>
              </a:lnSpc>
              <a:spcBef>
                <a:spcPts val="25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1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89585" y="3166052"/>
            <a:ext cx="425704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R="5080">
              <a:lnSpc>
                <a:spcPts val="1340"/>
              </a:lnSpc>
              <a:spcBef>
                <a:spcPts val="22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http://www.technologystudent.com/despro_ﬂsh/graphene1.html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http://www.technologystudent.com/despro_ﬂsh/graphene2.html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8191" y="3140639"/>
            <a:ext cx="6731000" cy="469900"/>
          </a:xfrm>
          <a:custGeom>
            <a:avLst/>
            <a:gdLst/>
            <a:ahLst/>
            <a:cxnLst/>
            <a:rect l="l" t="t" r="r" b="b"/>
            <a:pathLst>
              <a:path w="6731000" h="469900">
                <a:moveTo>
                  <a:pt x="0" y="0"/>
                </a:moveTo>
                <a:lnTo>
                  <a:pt x="6731006" y="0"/>
                </a:lnTo>
                <a:lnTo>
                  <a:pt x="6731006" y="469901"/>
                </a:lnTo>
                <a:lnTo>
                  <a:pt x="0" y="46990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12593" y="6276895"/>
            <a:ext cx="201866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311150" marR="5080" indent="-311785">
              <a:lnSpc>
                <a:spcPts val="1560"/>
              </a:lnSpc>
              <a:spcBef>
                <a:spcPts val="25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1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16586" y="6262444"/>
            <a:ext cx="384175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R="5080">
              <a:lnSpc>
                <a:spcPts val="1340"/>
              </a:lnSpc>
              <a:spcBef>
                <a:spcPts val="22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http://www.technologystudent.com/energy1/nuclear1.htm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http://www.technologystudent.com/energy1/rwaste1.htm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8191" y="6239440"/>
            <a:ext cx="6731000" cy="469900"/>
          </a:xfrm>
          <a:custGeom>
            <a:avLst/>
            <a:gdLst/>
            <a:ahLst/>
            <a:cxnLst/>
            <a:rect l="l" t="t" r="r" b="b"/>
            <a:pathLst>
              <a:path w="6731000" h="469900">
                <a:moveTo>
                  <a:pt x="0" y="0"/>
                </a:moveTo>
                <a:lnTo>
                  <a:pt x="6731006" y="0"/>
                </a:lnTo>
                <a:lnTo>
                  <a:pt x="6731006" y="469901"/>
                </a:lnTo>
                <a:lnTo>
                  <a:pt x="0" y="46990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60917" y="1202746"/>
            <a:ext cx="4454525" cy="43624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7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  <a:p>
            <a:pPr marL="391160">
              <a:lnSpc>
                <a:spcPct val="100000"/>
              </a:lnSpc>
              <a:spcBef>
                <a:spcPts val="509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Reason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1: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18478" y="1218959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8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8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083" y="810351"/>
            <a:ext cx="67551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14.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Give two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reasons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why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some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people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are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in favour of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Nuclear 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Power.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1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5261" y="1552472"/>
            <a:ext cx="83629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Reason</a:t>
            </a:r>
            <a:r>
              <a:rPr dirty="0" sz="14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1: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261" y="3373740"/>
            <a:ext cx="83629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Reason</a:t>
            </a:r>
            <a:r>
              <a:rPr dirty="0" sz="14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2: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11113" y="1749326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11113" y="2153609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11113" y="2557893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11113" y="2962176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33269" y="5781724"/>
            <a:ext cx="3596640" cy="1818639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15.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What is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circumference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circle  seen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diagram.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1575"/>
              </a:spcBef>
              <a:tabLst>
                <a:tab pos="3316604" algn="l"/>
              </a:tabLst>
            </a:pPr>
            <a:r>
              <a:rPr dirty="0" sz="1400" spc="-105" b="1">
                <a:solidFill>
                  <a:srgbClr val="151616"/>
                </a:solidFill>
                <a:latin typeface="Arial"/>
                <a:cs typeface="Arial"/>
              </a:rPr>
              <a:t>Y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ou</a:t>
            </a:r>
            <a:r>
              <a:rPr dirty="0" sz="1400" spc="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dirty="0" sz="1400" spc="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gain</a:t>
            </a:r>
            <a:r>
              <a:rPr dirty="0" sz="1400" spc="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dirty="0" sz="1400" spc="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dirty="0" sz="1400" spc="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	the  calculation,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written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endParaRPr sz="1400">
              <a:latin typeface="Arial"/>
              <a:cs typeface="Arial"/>
            </a:endParaRPr>
          </a:p>
          <a:p>
            <a:pPr marL="41910">
              <a:lnSpc>
                <a:spcPct val="100000"/>
              </a:lnSpc>
              <a:spcBef>
                <a:spcPts val="1420"/>
              </a:spcBef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795655">
              <a:lnSpc>
                <a:spcPct val="100000"/>
              </a:lnSpc>
              <a:spcBef>
                <a:spcPts val="1370"/>
              </a:spcBef>
            </a:pPr>
            <a:r>
              <a:rPr dirty="0" u="sng" sz="1400" spc="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CALCULATION: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7592" y="8008985"/>
            <a:ext cx="3170555" cy="0"/>
          </a:xfrm>
          <a:custGeom>
            <a:avLst/>
            <a:gdLst/>
            <a:ahLst/>
            <a:cxnLst/>
            <a:rect l="l" t="t" r="r" b="b"/>
            <a:pathLst>
              <a:path w="3170554" h="0">
                <a:moveTo>
                  <a:pt x="0" y="0"/>
                </a:moveTo>
                <a:lnTo>
                  <a:pt x="3169936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0625" y="8445874"/>
            <a:ext cx="3136900" cy="0"/>
          </a:xfrm>
          <a:custGeom>
            <a:avLst/>
            <a:gdLst/>
            <a:ahLst/>
            <a:cxnLst/>
            <a:rect l="l" t="t" r="r" b="b"/>
            <a:pathLst>
              <a:path w="3136900" h="0">
                <a:moveTo>
                  <a:pt x="0" y="0"/>
                </a:moveTo>
                <a:lnTo>
                  <a:pt x="313690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40625" y="8882751"/>
            <a:ext cx="3136900" cy="0"/>
          </a:xfrm>
          <a:custGeom>
            <a:avLst/>
            <a:gdLst/>
            <a:ahLst/>
            <a:cxnLst/>
            <a:rect l="l" t="t" r="r" b="b"/>
            <a:pathLst>
              <a:path w="3136900" h="0">
                <a:moveTo>
                  <a:pt x="0" y="0"/>
                </a:moveTo>
                <a:lnTo>
                  <a:pt x="313690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40625" y="9319628"/>
            <a:ext cx="3136900" cy="0"/>
          </a:xfrm>
          <a:custGeom>
            <a:avLst/>
            <a:gdLst/>
            <a:ahLst/>
            <a:cxnLst/>
            <a:rect l="l" t="t" r="r" b="b"/>
            <a:pathLst>
              <a:path w="3136900" h="0">
                <a:moveTo>
                  <a:pt x="0" y="0"/>
                </a:moveTo>
                <a:lnTo>
                  <a:pt x="313690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40625" y="9756507"/>
            <a:ext cx="3136900" cy="0"/>
          </a:xfrm>
          <a:custGeom>
            <a:avLst/>
            <a:gdLst/>
            <a:ahLst/>
            <a:cxnLst/>
            <a:rect l="l" t="t" r="r" b="b"/>
            <a:pathLst>
              <a:path w="3136900" h="0">
                <a:moveTo>
                  <a:pt x="0" y="0"/>
                </a:moveTo>
                <a:lnTo>
                  <a:pt x="313690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40625" y="10193385"/>
            <a:ext cx="3136900" cy="0"/>
          </a:xfrm>
          <a:custGeom>
            <a:avLst/>
            <a:gdLst/>
            <a:ahLst/>
            <a:cxnLst/>
            <a:rect l="l" t="t" r="r" b="b"/>
            <a:pathLst>
              <a:path w="3136900" h="0">
                <a:moveTo>
                  <a:pt x="0" y="0"/>
                </a:moveTo>
                <a:lnTo>
                  <a:pt x="313690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11113" y="3612120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11113" y="4016405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911113" y="4420687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911113" y="4824972"/>
            <a:ext cx="5238750" cy="0"/>
          </a:xfrm>
          <a:custGeom>
            <a:avLst/>
            <a:gdLst/>
            <a:ahLst/>
            <a:cxnLst/>
            <a:rect l="l" t="t" r="r" b="b"/>
            <a:pathLst>
              <a:path w="5238750" h="0">
                <a:moveTo>
                  <a:pt x="0" y="0"/>
                </a:moveTo>
                <a:lnTo>
                  <a:pt x="5238752" y="0"/>
                </a:lnTo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977977" y="5236833"/>
            <a:ext cx="3545204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496695" marR="5080" indent="-1496695">
              <a:lnSpc>
                <a:spcPts val="1340"/>
              </a:lnSpc>
              <a:spcBef>
                <a:spcPts val="22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http://www.technologystudent.com/pdf14/maths4.pdf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DD2B1C"/>
                </a:solidFill>
                <a:latin typeface="Arial"/>
                <a:cs typeface="Arial"/>
              </a:rPr>
              <a:t>PAGE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4494" y="5210094"/>
            <a:ext cx="201866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311150" marR="5080" indent="-311785">
              <a:lnSpc>
                <a:spcPts val="1560"/>
              </a:lnSpc>
              <a:spcBef>
                <a:spcPts val="25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1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8219" y="5198043"/>
            <a:ext cx="6413500" cy="469265"/>
          </a:xfrm>
          <a:custGeom>
            <a:avLst/>
            <a:gdLst/>
            <a:ahLst/>
            <a:cxnLst/>
            <a:rect l="l" t="t" r="r" b="b"/>
            <a:pathLst>
              <a:path w="6413500" h="469264">
                <a:moveTo>
                  <a:pt x="0" y="0"/>
                </a:moveTo>
                <a:lnTo>
                  <a:pt x="6413505" y="0"/>
                </a:lnTo>
                <a:lnTo>
                  <a:pt x="6413505" y="469177"/>
                </a:lnTo>
                <a:lnTo>
                  <a:pt x="0" y="46917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154974" y="1320559"/>
            <a:ext cx="139700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2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06125" y="1333104"/>
            <a:ext cx="20459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7413" y="1335218"/>
            <a:ext cx="2274570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17812" y="1320295"/>
            <a:ext cx="592455" cy="1270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1794" y="307894"/>
            <a:ext cx="201866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311150" marR="5080" indent="-311785">
              <a:lnSpc>
                <a:spcPts val="1560"/>
              </a:lnSpc>
              <a:spcBef>
                <a:spcPts val="25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1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27391" y="270439"/>
            <a:ext cx="6731000" cy="469900"/>
          </a:xfrm>
          <a:custGeom>
            <a:avLst/>
            <a:gdLst/>
            <a:ahLst/>
            <a:cxnLst/>
            <a:rect l="l" t="t" r="r" b="b"/>
            <a:pathLst>
              <a:path w="6731000" h="469900">
                <a:moveTo>
                  <a:pt x="0" y="0"/>
                </a:moveTo>
                <a:lnTo>
                  <a:pt x="6731006" y="0"/>
                </a:lnTo>
                <a:lnTo>
                  <a:pt x="6731006" y="469900"/>
                </a:lnTo>
                <a:lnTo>
                  <a:pt x="0" y="4699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859436" y="287095"/>
            <a:ext cx="384175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R="5080">
              <a:lnSpc>
                <a:spcPts val="1340"/>
              </a:lnSpc>
              <a:spcBef>
                <a:spcPts val="22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http://www.technologystudent.com/energy1/nuclear1.htm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http://www.technologystudent.com/energy1/rwaste1.htm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409387" y="5826809"/>
            <a:ext cx="2517140" cy="2517140"/>
          </a:xfrm>
          <a:custGeom>
            <a:avLst/>
            <a:gdLst/>
            <a:ahLst/>
            <a:cxnLst/>
            <a:rect l="l" t="t" r="r" b="b"/>
            <a:pathLst>
              <a:path w="2517140" h="2517140">
                <a:moveTo>
                  <a:pt x="1258545" y="0"/>
                </a:moveTo>
                <a:lnTo>
                  <a:pt x="1306820" y="908"/>
                </a:lnTo>
                <a:lnTo>
                  <a:pt x="1354635" y="3613"/>
                </a:lnTo>
                <a:lnTo>
                  <a:pt x="1401958" y="8081"/>
                </a:lnTo>
                <a:lnTo>
                  <a:pt x="1448755" y="14280"/>
                </a:lnTo>
                <a:lnTo>
                  <a:pt x="1494996" y="22176"/>
                </a:lnTo>
                <a:lnTo>
                  <a:pt x="1540646" y="31739"/>
                </a:lnTo>
                <a:lnTo>
                  <a:pt x="1585674" y="42934"/>
                </a:lnTo>
                <a:lnTo>
                  <a:pt x="1630047" y="55729"/>
                </a:lnTo>
                <a:lnTo>
                  <a:pt x="1673732" y="70093"/>
                </a:lnTo>
                <a:lnTo>
                  <a:pt x="1716696" y="85991"/>
                </a:lnTo>
                <a:lnTo>
                  <a:pt x="1758908" y="103392"/>
                </a:lnTo>
                <a:lnTo>
                  <a:pt x="1800334" y="122263"/>
                </a:lnTo>
                <a:lnTo>
                  <a:pt x="1840942" y="142571"/>
                </a:lnTo>
                <a:lnTo>
                  <a:pt x="1880699" y="164284"/>
                </a:lnTo>
                <a:lnTo>
                  <a:pt x="1919573" y="187369"/>
                </a:lnTo>
                <a:lnTo>
                  <a:pt x="1957531" y="211794"/>
                </a:lnTo>
                <a:lnTo>
                  <a:pt x="1994540" y="237526"/>
                </a:lnTo>
                <a:lnTo>
                  <a:pt x="2030568" y="264532"/>
                </a:lnTo>
                <a:lnTo>
                  <a:pt x="2065583" y="292780"/>
                </a:lnTo>
                <a:lnTo>
                  <a:pt x="2099551" y="322238"/>
                </a:lnTo>
                <a:lnTo>
                  <a:pt x="2132441" y="352872"/>
                </a:lnTo>
                <a:lnTo>
                  <a:pt x="2164219" y="384650"/>
                </a:lnTo>
                <a:lnTo>
                  <a:pt x="2194853" y="417539"/>
                </a:lnTo>
                <a:lnTo>
                  <a:pt x="2224310" y="451508"/>
                </a:lnTo>
                <a:lnTo>
                  <a:pt x="2252558" y="486522"/>
                </a:lnTo>
                <a:lnTo>
                  <a:pt x="2279565" y="522551"/>
                </a:lnTo>
                <a:lnTo>
                  <a:pt x="2305296" y="559560"/>
                </a:lnTo>
                <a:lnTo>
                  <a:pt x="2329721" y="597518"/>
                </a:lnTo>
                <a:lnTo>
                  <a:pt x="2352807" y="636392"/>
                </a:lnTo>
                <a:lnTo>
                  <a:pt x="2374520" y="676149"/>
                </a:lnTo>
                <a:lnTo>
                  <a:pt x="2394828" y="716757"/>
                </a:lnTo>
                <a:lnTo>
                  <a:pt x="2413699" y="758183"/>
                </a:lnTo>
                <a:lnTo>
                  <a:pt x="2431100" y="800394"/>
                </a:lnTo>
                <a:lnTo>
                  <a:pt x="2446998" y="843359"/>
                </a:lnTo>
                <a:lnTo>
                  <a:pt x="2461361" y="887044"/>
                </a:lnTo>
                <a:lnTo>
                  <a:pt x="2474157" y="931417"/>
                </a:lnTo>
                <a:lnTo>
                  <a:pt x="2485352" y="976444"/>
                </a:lnTo>
                <a:lnTo>
                  <a:pt x="2494914" y="1022095"/>
                </a:lnTo>
                <a:lnTo>
                  <a:pt x="2502811" y="1068335"/>
                </a:lnTo>
                <a:lnTo>
                  <a:pt x="2509010" y="1115133"/>
                </a:lnTo>
                <a:lnTo>
                  <a:pt x="2513478" y="1162456"/>
                </a:lnTo>
                <a:lnTo>
                  <a:pt x="2516182" y="1210271"/>
                </a:lnTo>
                <a:lnTo>
                  <a:pt x="2517091" y="1258545"/>
                </a:lnTo>
                <a:lnTo>
                  <a:pt x="2516182" y="1306820"/>
                </a:lnTo>
                <a:lnTo>
                  <a:pt x="2513478" y="1354635"/>
                </a:lnTo>
                <a:lnTo>
                  <a:pt x="2509010" y="1401958"/>
                </a:lnTo>
                <a:lnTo>
                  <a:pt x="2502811" y="1448755"/>
                </a:lnTo>
                <a:lnTo>
                  <a:pt x="2494914" y="1494996"/>
                </a:lnTo>
                <a:lnTo>
                  <a:pt x="2485352" y="1540646"/>
                </a:lnTo>
                <a:lnTo>
                  <a:pt x="2474157" y="1585674"/>
                </a:lnTo>
                <a:lnTo>
                  <a:pt x="2461361" y="1630047"/>
                </a:lnTo>
                <a:lnTo>
                  <a:pt x="2446998" y="1673732"/>
                </a:lnTo>
                <a:lnTo>
                  <a:pt x="2431100" y="1716697"/>
                </a:lnTo>
                <a:lnTo>
                  <a:pt x="2413699" y="1758908"/>
                </a:lnTo>
                <a:lnTo>
                  <a:pt x="2394828" y="1800334"/>
                </a:lnTo>
                <a:lnTo>
                  <a:pt x="2374520" y="1840942"/>
                </a:lnTo>
                <a:lnTo>
                  <a:pt x="2352807" y="1880700"/>
                </a:lnTo>
                <a:lnTo>
                  <a:pt x="2329721" y="1919573"/>
                </a:lnTo>
                <a:lnTo>
                  <a:pt x="2305296" y="1957531"/>
                </a:lnTo>
                <a:lnTo>
                  <a:pt x="2279565" y="1994541"/>
                </a:lnTo>
                <a:lnTo>
                  <a:pt x="2252558" y="2030569"/>
                </a:lnTo>
                <a:lnTo>
                  <a:pt x="2224310" y="2065584"/>
                </a:lnTo>
                <a:lnTo>
                  <a:pt x="2194853" y="2099553"/>
                </a:lnTo>
                <a:lnTo>
                  <a:pt x="2164219" y="2132442"/>
                </a:lnTo>
                <a:lnTo>
                  <a:pt x="2132441" y="2164220"/>
                </a:lnTo>
                <a:lnTo>
                  <a:pt x="2099551" y="2194854"/>
                </a:lnTo>
                <a:lnTo>
                  <a:pt x="2065583" y="2224312"/>
                </a:lnTo>
                <a:lnTo>
                  <a:pt x="2030568" y="2252560"/>
                </a:lnTo>
                <a:lnTo>
                  <a:pt x="1994540" y="2279566"/>
                </a:lnTo>
                <a:lnTo>
                  <a:pt x="1957531" y="2305298"/>
                </a:lnTo>
                <a:lnTo>
                  <a:pt x="1919573" y="2329723"/>
                </a:lnTo>
                <a:lnTo>
                  <a:pt x="1880699" y="2352808"/>
                </a:lnTo>
                <a:lnTo>
                  <a:pt x="1840942" y="2374522"/>
                </a:lnTo>
                <a:lnTo>
                  <a:pt x="1800334" y="2394830"/>
                </a:lnTo>
                <a:lnTo>
                  <a:pt x="1758908" y="2413701"/>
                </a:lnTo>
                <a:lnTo>
                  <a:pt x="1716696" y="2431102"/>
                </a:lnTo>
                <a:lnTo>
                  <a:pt x="1673732" y="2447000"/>
                </a:lnTo>
                <a:lnTo>
                  <a:pt x="1630047" y="2461364"/>
                </a:lnTo>
                <a:lnTo>
                  <a:pt x="1585674" y="2474159"/>
                </a:lnTo>
                <a:lnTo>
                  <a:pt x="1540646" y="2485355"/>
                </a:lnTo>
                <a:lnTo>
                  <a:pt x="1494996" y="2494917"/>
                </a:lnTo>
                <a:lnTo>
                  <a:pt x="1448755" y="2502814"/>
                </a:lnTo>
                <a:lnTo>
                  <a:pt x="1401958" y="2509012"/>
                </a:lnTo>
                <a:lnTo>
                  <a:pt x="1354635" y="2513480"/>
                </a:lnTo>
                <a:lnTo>
                  <a:pt x="1306820" y="2516185"/>
                </a:lnTo>
                <a:lnTo>
                  <a:pt x="1258545" y="2517094"/>
                </a:lnTo>
                <a:lnTo>
                  <a:pt x="1210271" y="2516185"/>
                </a:lnTo>
                <a:lnTo>
                  <a:pt x="1162456" y="2513480"/>
                </a:lnTo>
                <a:lnTo>
                  <a:pt x="1115133" y="2509012"/>
                </a:lnTo>
                <a:lnTo>
                  <a:pt x="1068335" y="2502814"/>
                </a:lnTo>
                <a:lnTo>
                  <a:pt x="1022095" y="2494917"/>
                </a:lnTo>
                <a:lnTo>
                  <a:pt x="976444" y="2485355"/>
                </a:lnTo>
                <a:lnTo>
                  <a:pt x="931417" y="2474159"/>
                </a:lnTo>
                <a:lnTo>
                  <a:pt x="887044" y="2461364"/>
                </a:lnTo>
                <a:lnTo>
                  <a:pt x="843359" y="2447000"/>
                </a:lnTo>
                <a:lnTo>
                  <a:pt x="800394" y="2431102"/>
                </a:lnTo>
                <a:lnTo>
                  <a:pt x="758183" y="2413701"/>
                </a:lnTo>
                <a:lnTo>
                  <a:pt x="716757" y="2394830"/>
                </a:lnTo>
                <a:lnTo>
                  <a:pt x="676149" y="2374522"/>
                </a:lnTo>
                <a:lnTo>
                  <a:pt x="636392" y="2352808"/>
                </a:lnTo>
                <a:lnTo>
                  <a:pt x="597518" y="2329723"/>
                </a:lnTo>
                <a:lnTo>
                  <a:pt x="559560" y="2305298"/>
                </a:lnTo>
                <a:lnTo>
                  <a:pt x="522551" y="2279566"/>
                </a:lnTo>
                <a:lnTo>
                  <a:pt x="486522" y="2252560"/>
                </a:lnTo>
                <a:lnTo>
                  <a:pt x="451508" y="2224312"/>
                </a:lnTo>
                <a:lnTo>
                  <a:pt x="417539" y="2194854"/>
                </a:lnTo>
                <a:lnTo>
                  <a:pt x="384650" y="2164220"/>
                </a:lnTo>
                <a:lnTo>
                  <a:pt x="352872" y="2132442"/>
                </a:lnTo>
                <a:lnTo>
                  <a:pt x="322238" y="2099553"/>
                </a:lnTo>
                <a:lnTo>
                  <a:pt x="292780" y="2065584"/>
                </a:lnTo>
                <a:lnTo>
                  <a:pt x="264532" y="2030569"/>
                </a:lnTo>
                <a:lnTo>
                  <a:pt x="237526" y="1994541"/>
                </a:lnTo>
                <a:lnTo>
                  <a:pt x="211794" y="1957531"/>
                </a:lnTo>
                <a:lnTo>
                  <a:pt x="187369" y="1919573"/>
                </a:lnTo>
                <a:lnTo>
                  <a:pt x="164284" y="1880700"/>
                </a:lnTo>
                <a:lnTo>
                  <a:pt x="142571" y="1840942"/>
                </a:lnTo>
                <a:lnTo>
                  <a:pt x="122263" y="1800334"/>
                </a:lnTo>
                <a:lnTo>
                  <a:pt x="103392" y="1758908"/>
                </a:lnTo>
                <a:lnTo>
                  <a:pt x="85991" y="1716697"/>
                </a:lnTo>
                <a:lnTo>
                  <a:pt x="70093" y="1673732"/>
                </a:lnTo>
                <a:lnTo>
                  <a:pt x="55729" y="1630047"/>
                </a:lnTo>
                <a:lnTo>
                  <a:pt x="42934" y="1585674"/>
                </a:lnTo>
                <a:lnTo>
                  <a:pt x="31739" y="1540646"/>
                </a:lnTo>
                <a:lnTo>
                  <a:pt x="22176" y="1494996"/>
                </a:lnTo>
                <a:lnTo>
                  <a:pt x="14280" y="1448755"/>
                </a:lnTo>
                <a:lnTo>
                  <a:pt x="8081" y="1401958"/>
                </a:lnTo>
                <a:lnTo>
                  <a:pt x="3613" y="1354635"/>
                </a:lnTo>
                <a:lnTo>
                  <a:pt x="908" y="1306820"/>
                </a:lnTo>
                <a:lnTo>
                  <a:pt x="0" y="1258545"/>
                </a:lnTo>
                <a:lnTo>
                  <a:pt x="908" y="1210271"/>
                </a:lnTo>
                <a:lnTo>
                  <a:pt x="3613" y="1162456"/>
                </a:lnTo>
                <a:lnTo>
                  <a:pt x="8081" y="1115133"/>
                </a:lnTo>
                <a:lnTo>
                  <a:pt x="14280" y="1068335"/>
                </a:lnTo>
                <a:lnTo>
                  <a:pt x="22176" y="1022095"/>
                </a:lnTo>
                <a:lnTo>
                  <a:pt x="31739" y="976444"/>
                </a:lnTo>
                <a:lnTo>
                  <a:pt x="42934" y="931417"/>
                </a:lnTo>
                <a:lnTo>
                  <a:pt x="55729" y="887044"/>
                </a:lnTo>
                <a:lnTo>
                  <a:pt x="70093" y="843359"/>
                </a:lnTo>
                <a:lnTo>
                  <a:pt x="85991" y="800394"/>
                </a:lnTo>
                <a:lnTo>
                  <a:pt x="103392" y="758183"/>
                </a:lnTo>
                <a:lnTo>
                  <a:pt x="122263" y="716757"/>
                </a:lnTo>
                <a:lnTo>
                  <a:pt x="142571" y="676149"/>
                </a:lnTo>
                <a:lnTo>
                  <a:pt x="164284" y="636392"/>
                </a:lnTo>
                <a:lnTo>
                  <a:pt x="187369" y="597518"/>
                </a:lnTo>
                <a:lnTo>
                  <a:pt x="211794" y="559560"/>
                </a:lnTo>
                <a:lnTo>
                  <a:pt x="237526" y="522551"/>
                </a:lnTo>
                <a:lnTo>
                  <a:pt x="264532" y="486522"/>
                </a:lnTo>
                <a:lnTo>
                  <a:pt x="292780" y="451508"/>
                </a:lnTo>
                <a:lnTo>
                  <a:pt x="322238" y="417539"/>
                </a:lnTo>
                <a:lnTo>
                  <a:pt x="352872" y="384650"/>
                </a:lnTo>
                <a:lnTo>
                  <a:pt x="384650" y="352872"/>
                </a:lnTo>
                <a:lnTo>
                  <a:pt x="417539" y="322238"/>
                </a:lnTo>
                <a:lnTo>
                  <a:pt x="451508" y="292780"/>
                </a:lnTo>
                <a:lnTo>
                  <a:pt x="486522" y="264532"/>
                </a:lnTo>
                <a:lnTo>
                  <a:pt x="522551" y="237526"/>
                </a:lnTo>
                <a:lnTo>
                  <a:pt x="559560" y="211794"/>
                </a:lnTo>
                <a:lnTo>
                  <a:pt x="597518" y="187369"/>
                </a:lnTo>
                <a:lnTo>
                  <a:pt x="636392" y="164284"/>
                </a:lnTo>
                <a:lnTo>
                  <a:pt x="676149" y="142571"/>
                </a:lnTo>
                <a:lnTo>
                  <a:pt x="716757" y="122263"/>
                </a:lnTo>
                <a:lnTo>
                  <a:pt x="758183" y="103392"/>
                </a:lnTo>
                <a:lnTo>
                  <a:pt x="800394" y="85991"/>
                </a:lnTo>
                <a:lnTo>
                  <a:pt x="843359" y="70093"/>
                </a:lnTo>
                <a:lnTo>
                  <a:pt x="887044" y="55729"/>
                </a:lnTo>
                <a:lnTo>
                  <a:pt x="931417" y="42934"/>
                </a:lnTo>
                <a:lnTo>
                  <a:pt x="976444" y="31739"/>
                </a:lnTo>
                <a:lnTo>
                  <a:pt x="1022095" y="22176"/>
                </a:lnTo>
                <a:lnTo>
                  <a:pt x="1068335" y="14280"/>
                </a:lnTo>
                <a:lnTo>
                  <a:pt x="1115133" y="8081"/>
                </a:lnTo>
                <a:lnTo>
                  <a:pt x="1162456" y="3613"/>
                </a:lnTo>
                <a:lnTo>
                  <a:pt x="1210271" y="908"/>
                </a:lnTo>
                <a:lnTo>
                  <a:pt x="1258545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68980" y="6471486"/>
            <a:ext cx="1113790" cy="629285"/>
          </a:xfrm>
          <a:custGeom>
            <a:avLst/>
            <a:gdLst/>
            <a:ahLst/>
            <a:cxnLst/>
            <a:rect l="l" t="t" r="r" b="b"/>
            <a:pathLst>
              <a:path w="1113789" h="629284">
                <a:moveTo>
                  <a:pt x="79026" y="33945"/>
                </a:moveTo>
                <a:lnTo>
                  <a:pt x="70232" y="49647"/>
                </a:lnTo>
                <a:lnTo>
                  <a:pt x="1104905" y="629085"/>
                </a:lnTo>
                <a:lnTo>
                  <a:pt x="1113702" y="613382"/>
                </a:lnTo>
                <a:lnTo>
                  <a:pt x="79026" y="33945"/>
                </a:lnTo>
                <a:close/>
              </a:path>
              <a:path w="1113789" h="629284">
                <a:moveTo>
                  <a:pt x="0" y="0"/>
                </a:moveTo>
                <a:lnTo>
                  <a:pt x="51638" y="82849"/>
                </a:lnTo>
                <a:lnTo>
                  <a:pt x="70232" y="49647"/>
                </a:lnTo>
                <a:lnTo>
                  <a:pt x="63759" y="46022"/>
                </a:lnTo>
                <a:lnTo>
                  <a:pt x="72557" y="30322"/>
                </a:lnTo>
                <a:lnTo>
                  <a:pt x="81054" y="30322"/>
                </a:lnTo>
                <a:lnTo>
                  <a:pt x="97621" y="741"/>
                </a:lnTo>
                <a:lnTo>
                  <a:pt x="0" y="0"/>
                </a:lnTo>
                <a:close/>
              </a:path>
              <a:path w="1113789" h="629284">
                <a:moveTo>
                  <a:pt x="72557" y="30322"/>
                </a:moveTo>
                <a:lnTo>
                  <a:pt x="63759" y="46022"/>
                </a:lnTo>
                <a:lnTo>
                  <a:pt x="70232" y="49647"/>
                </a:lnTo>
                <a:lnTo>
                  <a:pt x="79026" y="33945"/>
                </a:lnTo>
                <a:lnTo>
                  <a:pt x="72557" y="30322"/>
                </a:lnTo>
                <a:close/>
              </a:path>
              <a:path w="1113789" h="629284">
                <a:moveTo>
                  <a:pt x="81054" y="30322"/>
                </a:moveTo>
                <a:lnTo>
                  <a:pt x="72557" y="30322"/>
                </a:lnTo>
                <a:lnTo>
                  <a:pt x="79026" y="33945"/>
                </a:lnTo>
                <a:lnTo>
                  <a:pt x="81054" y="30322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636733" y="7058779"/>
            <a:ext cx="70656" cy="706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713342" y="9060109"/>
            <a:ext cx="3709035" cy="961390"/>
          </a:xfrm>
          <a:prstGeom prst="rect">
            <a:avLst/>
          </a:prstGeom>
          <a:ln w="9000">
            <a:solidFill>
              <a:srgbClr val="151616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200025">
              <a:lnSpc>
                <a:spcPct val="100000"/>
              </a:lnSpc>
              <a:spcBef>
                <a:spcPts val="610"/>
              </a:spcBef>
            </a:pPr>
            <a:r>
              <a:rPr dirty="0" sz="1900" spc="70">
                <a:solidFill>
                  <a:srgbClr val="151616"/>
                </a:solidFill>
                <a:latin typeface="Arial"/>
                <a:cs typeface="Arial"/>
              </a:rPr>
              <a:t>CIRCUMFERENCE </a:t>
            </a:r>
            <a:r>
              <a:rPr dirty="0" sz="1900" spc="10">
                <a:solidFill>
                  <a:srgbClr val="151616"/>
                </a:solidFill>
                <a:latin typeface="Arial"/>
                <a:cs typeface="Arial"/>
              </a:rPr>
              <a:t>= 2 x </a:t>
            </a:r>
            <a:r>
              <a:rPr dirty="0" sz="1900" spc="15">
                <a:solidFill>
                  <a:srgbClr val="151616"/>
                </a:solidFill>
                <a:latin typeface="Arial"/>
                <a:cs typeface="Arial"/>
              </a:rPr>
              <a:t>π </a:t>
            </a:r>
            <a:r>
              <a:rPr dirty="0" sz="1900" spc="10">
                <a:solidFill>
                  <a:srgbClr val="151616"/>
                </a:solidFill>
                <a:latin typeface="Arial"/>
                <a:cs typeface="Arial"/>
              </a:rPr>
              <a:t>x</a:t>
            </a:r>
            <a:r>
              <a:rPr dirty="0" sz="19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900" spc="5">
                <a:solidFill>
                  <a:srgbClr val="151616"/>
                </a:solidFill>
                <a:latin typeface="Arial"/>
                <a:cs typeface="Arial"/>
              </a:rPr>
              <a:t>r</a:t>
            </a:r>
            <a:endParaRPr sz="1900">
              <a:latin typeface="Arial"/>
              <a:cs typeface="Arial"/>
            </a:endParaRPr>
          </a:p>
          <a:p>
            <a:pPr marL="1193800">
              <a:lnSpc>
                <a:spcPct val="100000"/>
              </a:lnSpc>
              <a:spcBef>
                <a:spcPts val="1230"/>
              </a:spcBef>
            </a:pPr>
            <a:r>
              <a:rPr dirty="0" sz="1900" spc="15">
                <a:solidFill>
                  <a:srgbClr val="151616"/>
                </a:solidFill>
                <a:latin typeface="Arial"/>
                <a:cs typeface="Arial"/>
              </a:rPr>
              <a:t>π </a:t>
            </a:r>
            <a:r>
              <a:rPr dirty="0" sz="1900" spc="5">
                <a:solidFill>
                  <a:srgbClr val="151616"/>
                </a:solidFill>
                <a:latin typeface="Arial"/>
                <a:cs typeface="Arial"/>
              </a:rPr>
              <a:t>(pi) </a:t>
            </a:r>
            <a:r>
              <a:rPr dirty="0" sz="1900" spc="10">
                <a:solidFill>
                  <a:srgbClr val="151616"/>
                </a:solidFill>
                <a:latin typeface="Arial"/>
                <a:cs typeface="Arial"/>
              </a:rPr>
              <a:t>=</a:t>
            </a:r>
            <a:r>
              <a:rPr dirty="0" sz="19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900" spc="10">
                <a:solidFill>
                  <a:srgbClr val="151616"/>
                </a:solidFill>
                <a:latin typeface="Arial"/>
                <a:cs typeface="Arial"/>
              </a:rPr>
              <a:t>3.14</a:t>
            </a:r>
            <a:endParaRPr sz="1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05933" y="8536756"/>
            <a:ext cx="1137920" cy="2819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u="sng" sz="165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FORMULA</a:t>
            </a:r>
            <a:endParaRPr sz="16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 rot="1740000">
            <a:off x="4901713" y="6387743"/>
            <a:ext cx="822497" cy="210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55"/>
              </a:lnSpc>
            </a:pPr>
            <a:r>
              <a:rPr dirty="0" sz="1650">
                <a:solidFill>
                  <a:srgbClr val="151616"/>
                </a:solidFill>
                <a:latin typeface="Arial"/>
                <a:cs typeface="Arial"/>
              </a:rPr>
              <a:t>RADIUS</a:t>
            </a:r>
            <a:endParaRPr sz="16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 rot="1740000">
            <a:off x="4832593" y="6593243"/>
            <a:ext cx="732661" cy="210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55"/>
              </a:lnSpc>
            </a:pPr>
            <a:r>
              <a:rPr dirty="0" sz="165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SECTION </a:t>
            </a:r>
            <a:r>
              <a:rPr dirty="0" spc="-5"/>
              <a:t>B </a:t>
            </a:r>
            <a:r>
              <a:rPr dirty="0"/>
              <a:t>- Specialist </a:t>
            </a:r>
            <a:r>
              <a:rPr dirty="0" spc="-20"/>
              <a:t>Technical</a:t>
            </a:r>
            <a:r>
              <a:rPr dirty="0" spc="-90"/>
              <a:t> </a:t>
            </a:r>
            <a:r>
              <a:rPr dirty="0"/>
              <a:t>Principles</a:t>
            </a:r>
          </a:p>
        </p:txBody>
      </p:sp>
      <p:sp>
        <p:nvSpPr>
          <p:cNvPr id="3" name="object 3"/>
          <p:cNvSpPr/>
          <p:nvPr/>
        </p:nvSpPr>
        <p:spPr>
          <a:xfrm>
            <a:off x="2090167" y="1793787"/>
            <a:ext cx="4984750" cy="0"/>
          </a:xfrm>
          <a:custGeom>
            <a:avLst/>
            <a:gdLst/>
            <a:ahLst/>
            <a:cxnLst/>
            <a:rect l="l" t="t" r="r" b="b"/>
            <a:pathLst>
              <a:path w="4984750" h="0">
                <a:moveTo>
                  <a:pt x="0" y="0"/>
                </a:moveTo>
                <a:lnTo>
                  <a:pt x="4984747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35413" y="499599"/>
            <a:ext cx="3701415" cy="704215"/>
          </a:xfrm>
          <a:prstGeom prst="rect">
            <a:avLst/>
          </a:prstGeom>
        </p:spPr>
        <p:txBody>
          <a:bodyPr wrap="square" lIns="0" tIns="138430" rIns="0" bIns="0" rtlCol="0" vert="horz">
            <a:spAutoFit/>
          </a:bodyPr>
          <a:lstStyle/>
          <a:p>
            <a:pPr marL="2018664">
              <a:lnSpc>
                <a:spcPct val="100000"/>
              </a:lnSpc>
              <a:spcBef>
                <a:spcPts val="1090"/>
              </a:spcBef>
            </a:pPr>
            <a:r>
              <a:rPr dirty="0" sz="1400" spc="-25" b="1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FOAM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16.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Select one of 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materials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listed</a:t>
            </a:r>
            <a:r>
              <a:rPr dirty="0" sz="14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above.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4691" y="619039"/>
            <a:ext cx="9277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400" spc="-13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YWOOD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3183" y="3604338"/>
            <a:ext cx="6908800" cy="6724015"/>
          </a:xfrm>
          <a:custGeom>
            <a:avLst/>
            <a:gdLst/>
            <a:ahLst/>
            <a:cxnLst/>
            <a:rect l="l" t="t" r="r" b="b"/>
            <a:pathLst>
              <a:path w="6908800" h="6724015">
                <a:moveTo>
                  <a:pt x="0" y="0"/>
                </a:moveTo>
                <a:lnTo>
                  <a:pt x="6908803" y="0"/>
                </a:lnTo>
                <a:lnTo>
                  <a:pt x="6908803" y="6723867"/>
                </a:lnTo>
                <a:lnTo>
                  <a:pt x="0" y="672386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850239" y="2792386"/>
            <a:ext cx="421449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36854" marR="5080" indent="-237490">
              <a:lnSpc>
                <a:spcPts val="1340"/>
              </a:lnSpc>
              <a:spcBef>
                <a:spcPts val="22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http://www.technologystudent.com/joints_ﬂsh/metalfoam1.html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http://www.technologystudent.com/joints/plywood1.html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2761" y="2767534"/>
            <a:ext cx="201866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311150" marR="5080" indent="-311785">
              <a:lnSpc>
                <a:spcPts val="1560"/>
              </a:lnSpc>
              <a:spcBef>
                <a:spcPts val="25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1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5059" y="2670102"/>
            <a:ext cx="6997700" cy="762000"/>
          </a:xfrm>
          <a:custGeom>
            <a:avLst/>
            <a:gdLst/>
            <a:ahLst/>
            <a:cxnLst/>
            <a:rect l="l" t="t" r="r" b="b"/>
            <a:pathLst>
              <a:path w="6997700" h="762000">
                <a:moveTo>
                  <a:pt x="0" y="0"/>
                </a:moveTo>
                <a:lnTo>
                  <a:pt x="6997705" y="0"/>
                </a:lnTo>
                <a:lnTo>
                  <a:pt x="6997705" y="762001"/>
                </a:lnTo>
                <a:lnTo>
                  <a:pt x="0" y="76200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73617" y="484319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31178" y="469659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5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8259" y="1501690"/>
            <a:ext cx="6975475" cy="891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Material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chosen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material’s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manufacture.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dirty="0" sz="1400" spc="-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sketch(s)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3006" y="1267190"/>
            <a:ext cx="58166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30800" algn="l"/>
              </a:tabLst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17a.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Why is lacquer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sometimes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applied to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10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surface?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6293" y="1939828"/>
            <a:ext cx="6794500" cy="0"/>
          </a:xfrm>
          <a:custGeom>
            <a:avLst/>
            <a:gdLst/>
            <a:ahLst/>
            <a:cxnLst/>
            <a:rect l="l" t="t" r="r" b="b"/>
            <a:pathLst>
              <a:path w="6794500" h="0">
                <a:moveTo>
                  <a:pt x="0" y="0"/>
                </a:moveTo>
                <a:lnTo>
                  <a:pt x="679450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6293" y="2365279"/>
            <a:ext cx="6794500" cy="0"/>
          </a:xfrm>
          <a:custGeom>
            <a:avLst/>
            <a:gdLst/>
            <a:ahLst/>
            <a:cxnLst/>
            <a:rect l="l" t="t" r="r" b="b"/>
            <a:pathLst>
              <a:path w="6794500" h="0">
                <a:moveTo>
                  <a:pt x="0" y="0"/>
                </a:moveTo>
                <a:lnTo>
                  <a:pt x="679450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6293" y="2790726"/>
            <a:ext cx="6794500" cy="0"/>
          </a:xfrm>
          <a:custGeom>
            <a:avLst/>
            <a:gdLst/>
            <a:ahLst/>
            <a:cxnLst/>
            <a:rect l="l" t="t" r="r" b="b"/>
            <a:pathLst>
              <a:path w="6794500" h="0">
                <a:moveTo>
                  <a:pt x="0" y="0"/>
                </a:moveTo>
                <a:lnTo>
                  <a:pt x="679450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604242" y="510152"/>
            <a:ext cx="446849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R="5080" indent="295910">
              <a:lnSpc>
                <a:spcPts val="1340"/>
              </a:lnSpc>
              <a:spcBef>
                <a:spcPts val="22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http://www.technologystudent.com/joints_ﬂsh/metal7.html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3"/>
              </a:rPr>
              <a:t>http://www.technologystudent.com/joints_ﬂsh/revcard_metal6.html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6393" y="498392"/>
            <a:ext cx="201866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311150" marR="5080" indent="-311785">
              <a:lnSpc>
                <a:spcPts val="1560"/>
              </a:lnSpc>
              <a:spcBef>
                <a:spcPts val="25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1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3155" y="371400"/>
            <a:ext cx="6997700" cy="762000"/>
          </a:xfrm>
          <a:custGeom>
            <a:avLst/>
            <a:gdLst/>
            <a:ahLst/>
            <a:cxnLst/>
            <a:rect l="l" t="t" r="r" b="b"/>
            <a:pathLst>
              <a:path w="6997700" h="762000">
                <a:moveTo>
                  <a:pt x="0" y="0"/>
                </a:moveTo>
                <a:lnTo>
                  <a:pt x="6997705" y="0"/>
                </a:lnTo>
                <a:lnTo>
                  <a:pt x="6997705" y="762001"/>
                </a:lnTo>
                <a:lnTo>
                  <a:pt x="0" y="76200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45895" y="4824987"/>
            <a:ext cx="6539865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5421630" algn="l"/>
              </a:tabLst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18.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Select one of the products shown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below.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Then, give two reasons, why</a:t>
            </a:r>
            <a:r>
              <a:rPr dirty="0" sz="1400" spc="-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  product is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good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one oﬀ / single</a:t>
            </a:r>
            <a:r>
              <a:rPr dirty="0" sz="1400" spc="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item</a:t>
            </a:r>
            <a:r>
              <a:rPr dirty="0" sz="1400" spc="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production.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 x 2</a:t>
            </a:r>
            <a:r>
              <a:rPr dirty="0" sz="1400" spc="-2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4447" y="5397425"/>
            <a:ext cx="2228850" cy="2331085"/>
          </a:xfrm>
          <a:prstGeom prst="rect">
            <a:avLst/>
          </a:prstGeom>
          <a:ln w="6350">
            <a:solidFill>
              <a:srgbClr val="151616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25"/>
              </a:spcBef>
            </a:pP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HANDMADE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JEWELLERY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5457" y="8874030"/>
            <a:ext cx="6800850" cy="626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  <a:tabLst>
                <a:tab pos="4218940" algn="l"/>
              </a:tabLst>
            </a:pP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PRODUCT: </a:t>
            </a:r>
            <a:r>
              <a:rPr dirty="0" sz="14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  <a:tabLst>
                <a:tab pos="1123315" algn="l"/>
                <a:tab pos="6787515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REASON</a:t>
            </a:r>
            <a:r>
              <a:rPr dirty="0" sz="1400" spc="-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1:	</a:t>
            </a:r>
            <a:r>
              <a:rPr dirty="0" u="heavy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2745" y="9807476"/>
            <a:ext cx="6760209" cy="0"/>
          </a:xfrm>
          <a:custGeom>
            <a:avLst/>
            <a:gdLst/>
            <a:ahLst/>
            <a:cxnLst/>
            <a:rect l="l" t="t" r="r" b="b"/>
            <a:pathLst>
              <a:path w="6760209" h="0">
                <a:moveTo>
                  <a:pt x="0" y="0"/>
                </a:moveTo>
                <a:lnTo>
                  <a:pt x="6759583" y="0"/>
                </a:lnTo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2745" y="10144029"/>
            <a:ext cx="6760209" cy="0"/>
          </a:xfrm>
          <a:custGeom>
            <a:avLst/>
            <a:gdLst/>
            <a:ahLst/>
            <a:cxnLst/>
            <a:rect l="l" t="t" r="r" b="b"/>
            <a:pathLst>
              <a:path w="6760209" h="0">
                <a:moveTo>
                  <a:pt x="0" y="0"/>
                </a:moveTo>
                <a:lnTo>
                  <a:pt x="6759583" y="0"/>
                </a:lnTo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2745" y="10493280"/>
            <a:ext cx="6760209" cy="0"/>
          </a:xfrm>
          <a:custGeom>
            <a:avLst/>
            <a:gdLst/>
            <a:ahLst/>
            <a:cxnLst/>
            <a:rect l="l" t="t" r="r" b="b"/>
            <a:pathLst>
              <a:path w="6760209" h="0">
                <a:moveTo>
                  <a:pt x="0" y="0"/>
                </a:moveTo>
                <a:lnTo>
                  <a:pt x="6759583" y="0"/>
                </a:lnTo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73617" y="2849053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31178" y="2834394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5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5912" y="8001551"/>
            <a:ext cx="201866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311150" marR="5080" indent="-311785">
              <a:lnSpc>
                <a:spcPts val="1560"/>
              </a:lnSpc>
              <a:spcBef>
                <a:spcPts val="250"/>
              </a:spcBef>
            </a:pP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1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2674" y="7874561"/>
            <a:ext cx="6997700" cy="715010"/>
          </a:xfrm>
          <a:custGeom>
            <a:avLst/>
            <a:gdLst/>
            <a:ahLst/>
            <a:cxnLst/>
            <a:rect l="l" t="t" r="r" b="b"/>
            <a:pathLst>
              <a:path w="6997700" h="715009">
                <a:moveTo>
                  <a:pt x="0" y="0"/>
                </a:moveTo>
                <a:lnTo>
                  <a:pt x="6997705" y="0"/>
                </a:lnTo>
                <a:lnTo>
                  <a:pt x="6997705" y="714513"/>
                </a:lnTo>
                <a:lnTo>
                  <a:pt x="0" y="71451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62245" y="5397425"/>
            <a:ext cx="2228850" cy="2323465"/>
          </a:xfrm>
          <a:prstGeom prst="rect">
            <a:avLst/>
          </a:prstGeom>
          <a:ln w="6350">
            <a:solidFill>
              <a:srgbClr val="151616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marL="504825">
              <a:lnSpc>
                <a:spcPct val="100000"/>
              </a:lnSpc>
              <a:spcBef>
                <a:spcPts val="75"/>
              </a:spcBef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BESPOKE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75547" y="5397425"/>
            <a:ext cx="2228850" cy="2331085"/>
          </a:xfrm>
          <a:prstGeom prst="rect">
            <a:avLst/>
          </a:prstGeom>
          <a:ln w="6350">
            <a:solidFill>
              <a:srgbClr val="151616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marL="394970">
              <a:lnSpc>
                <a:spcPct val="100000"/>
              </a:lnSpc>
              <a:spcBef>
                <a:spcPts val="75"/>
              </a:spcBef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 EIFFEL</a:t>
            </a:r>
            <a:r>
              <a:rPr dirty="0" sz="1200" spc="-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TOWER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3006" y="3095990"/>
            <a:ext cx="64681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8294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17b.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Describe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process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 applying lacqurer to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surface?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6293" y="3768628"/>
            <a:ext cx="6794500" cy="0"/>
          </a:xfrm>
          <a:custGeom>
            <a:avLst/>
            <a:gdLst/>
            <a:ahLst/>
            <a:cxnLst/>
            <a:rect l="l" t="t" r="r" b="b"/>
            <a:pathLst>
              <a:path w="6794500" h="0">
                <a:moveTo>
                  <a:pt x="0" y="0"/>
                </a:moveTo>
                <a:lnTo>
                  <a:pt x="679450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66293" y="4194079"/>
            <a:ext cx="6794500" cy="0"/>
          </a:xfrm>
          <a:custGeom>
            <a:avLst/>
            <a:gdLst/>
            <a:ahLst/>
            <a:cxnLst/>
            <a:rect l="l" t="t" r="r" b="b"/>
            <a:pathLst>
              <a:path w="6794500" h="0">
                <a:moveTo>
                  <a:pt x="0" y="0"/>
                </a:moveTo>
                <a:lnTo>
                  <a:pt x="679450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6293" y="4619526"/>
            <a:ext cx="6794500" cy="0"/>
          </a:xfrm>
          <a:custGeom>
            <a:avLst/>
            <a:gdLst/>
            <a:ahLst/>
            <a:cxnLst/>
            <a:rect l="l" t="t" r="r" b="b"/>
            <a:pathLst>
              <a:path w="6794500" h="0">
                <a:moveTo>
                  <a:pt x="0" y="0"/>
                </a:moveTo>
                <a:lnTo>
                  <a:pt x="6794502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04694" y="5852616"/>
            <a:ext cx="1424165" cy="173912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67544" y="5919072"/>
            <a:ext cx="1378358" cy="16489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613688" y="5590886"/>
            <a:ext cx="1338861" cy="20761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837148" y="8005626"/>
            <a:ext cx="419417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R="5080" indent="340995">
              <a:lnSpc>
                <a:spcPts val="1340"/>
              </a:lnSpc>
              <a:spcBef>
                <a:spcPts val="22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9"/>
              </a:rPr>
              <a:t>http://www.technologystudent.com/joints/sing1a.htm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10"/>
              </a:rPr>
              <a:t>http://www.technologystudent.com/joints/revcard_oneoﬀ1.html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457" y="422172"/>
            <a:ext cx="68008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3315" algn="l"/>
                <a:tab pos="6787515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REASON</a:t>
            </a:r>
            <a:r>
              <a:rPr dirty="0" sz="1400" spc="-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2:	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2745" y="968274"/>
            <a:ext cx="6760209" cy="0"/>
          </a:xfrm>
          <a:custGeom>
            <a:avLst/>
            <a:gdLst/>
            <a:ahLst/>
            <a:cxnLst/>
            <a:rect l="l" t="t" r="r" b="b"/>
            <a:pathLst>
              <a:path w="6760209" h="0">
                <a:moveTo>
                  <a:pt x="0" y="0"/>
                </a:moveTo>
                <a:lnTo>
                  <a:pt x="675958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2745" y="1304826"/>
            <a:ext cx="6760209" cy="0"/>
          </a:xfrm>
          <a:custGeom>
            <a:avLst/>
            <a:gdLst/>
            <a:ahLst/>
            <a:cxnLst/>
            <a:rect l="l" t="t" r="r" b="b"/>
            <a:pathLst>
              <a:path w="6760209" h="0">
                <a:moveTo>
                  <a:pt x="0" y="0"/>
                </a:moveTo>
                <a:lnTo>
                  <a:pt x="675958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2745" y="1654078"/>
            <a:ext cx="6760209" cy="0"/>
          </a:xfrm>
          <a:custGeom>
            <a:avLst/>
            <a:gdLst/>
            <a:ahLst/>
            <a:cxnLst/>
            <a:rect l="l" t="t" r="r" b="b"/>
            <a:pathLst>
              <a:path w="6760209" h="0">
                <a:moveTo>
                  <a:pt x="0" y="0"/>
                </a:moveTo>
                <a:lnTo>
                  <a:pt x="6759583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91946" y="1853148"/>
            <a:ext cx="665607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5970905" algn="l"/>
              </a:tabLst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19.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Metals can be permanently joined in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number of ways. Using notes and 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sketches,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describe / explain the industrial 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dirty="0" sz="1400" spc="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dirty="0" sz="1400" spc="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BRAZING.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dirty="0" sz="1400" spc="-7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0568" y="2720364"/>
            <a:ext cx="173228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66700" marR="5080" indent="-267335">
              <a:lnSpc>
                <a:spcPts val="1340"/>
              </a:lnSpc>
              <a:spcBef>
                <a:spcPts val="225"/>
              </a:spcBef>
            </a:pP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HELP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ANSWER  THIS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6087" y="2571656"/>
            <a:ext cx="6375400" cy="698500"/>
          </a:xfrm>
          <a:custGeom>
            <a:avLst/>
            <a:gdLst/>
            <a:ahLst/>
            <a:cxnLst/>
            <a:rect l="l" t="t" r="r" b="b"/>
            <a:pathLst>
              <a:path w="6375400" h="698500">
                <a:moveTo>
                  <a:pt x="0" y="0"/>
                </a:moveTo>
                <a:lnTo>
                  <a:pt x="6375149" y="0"/>
                </a:lnTo>
                <a:lnTo>
                  <a:pt x="6375149" y="698496"/>
                </a:lnTo>
                <a:lnTo>
                  <a:pt x="0" y="698496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771622" y="3501289"/>
            <a:ext cx="3980815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483234" marR="5080" indent="-471170">
              <a:lnSpc>
                <a:spcPts val="1560"/>
              </a:lnSpc>
              <a:spcBef>
                <a:spcPts val="25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INDUSTRIAL PROCESS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BRAZING 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NOTES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2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9194" y="3374924"/>
            <a:ext cx="7099300" cy="7023100"/>
          </a:xfrm>
          <a:custGeom>
            <a:avLst/>
            <a:gdLst/>
            <a:ahLst/>
            <a:cxnLst/>
            <a:rect l="l" t="t" r="r" b="b"/>
            <a:pathLst>
              <a:path w="7099300" h="7023100">
                <a:moveTo>
                  <a:pt x="0" y="0"/>
                </a:moveTo>
                <a:lnTo>
                  <a:pt x="7099301" y="0"/>
                </a:lnTo>
                <a:lnTo>
                  <a:pt x="7099301" y="7023100"/>
                </a:lnTo>
                <a:lnTo>
                  <a:pt x="0" y="7023100"/>
                </a:lnTo>
                <a:lnTo>
                  <a:pt x="0" y="0"/>
                </a:lnTo>
                <a:close/>
              </a:path>
            </a:pathLst>
          </a:custGeom>
          <a:ln w="17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32317" y="1703520"/>
            <a:ext cx="445452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421255" algn="l"/>
              </a:tabLst>
            </a:pP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dirty="0" sz="65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TECHNOLOGY TEACHERS	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89878" y="1688861"/>
            <a:ext cx="2055495" cy="1276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650" spc="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 </a:t>
            </a:r>
            <a:r>
              <a:rPr dirty="0" sz="650" spc="-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-3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2018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36470" y="2694491"/>
            <a:ext cx="3545204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50800" marR="5080" indent="-51435">
              <a:lnSpc>
                <a:spcPts val="1340"/>
              </a:lnSpc>
              <a:spcBef>
                <a:spcPts val="225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http://www.technologystudent.com/equip1/braz1.htm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http://www.technologystudent.com/joints/braz2.htm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FOURTH SAMPLE DESIGN AND TECHNOLOGY GCSE EXAMINATION PAPER</cp:keywords>
  <dc:title>new_gcse_exam4.cdr</dc:title>
  <dcterms:created xsi:type="dcterms:W3CDTF">2020-05-14T11:48:18Z</dcterms:created>
  <dcterms:modified xsi:type="dcterms:W3CDTF">2020-05-14T11:48:18Z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2020-05-14T00:00:00Z</vt:filetime>
  </property>
</Properties>
</file>