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0529" y="187694"/>
            <a:ext cx="7261609" cy="103933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8523" y="1400465"/>
            <a:ext cx="6867525" cy="2162175"/>
          </a:xfrm>
          <a:custGeom>
            <a:avLst/>
            <a:gdLst/>
            <a:ahLst/>
            <a:cxnLst/>
            <a:rect l="l" t="t" r="r" b="b"/>
            <a:pathLst>
              <a:path w="6867525" h="2162175">
                <a:moveTo>
                  <a:pt x="6867528" y="0"/>
                </a:moveTo>
                <a:lnTo>
                  <a:pt x="0" y="0"/>
                </a:lnTo>
                <a:lnTo>
                  <a:pt x="0" y="2162173"/>
                </a:lnTo>
                <a:lnTo>
                  <a:pt x="6867528" y="2162173"/>
                </a:lnTo>
                <a:lnTo>
                  <a:pt x="6867528" y="0"/>
                </a:lnTo>
                <a:close/>
              </a:path>
            </a:pathLst>
          </a:custGeom>
          <a:solidFill>
            <a:srgbClr val="FFF5AB">
              <a:alpha val="6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578" y="1360826"/>
            <a:ext cx="623189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chteacher@technologystud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technologystudent.com/prddes1/upcycling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rddes1/upcycling1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facebook.com/groups/254963448192823/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technologystudent.com/prddes1/downcyc1.html" TargetMode="Externa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rddes1/closeloop1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rddes1/closeloop1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rddes1/closeloop2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prddes1/envirmod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DESIGN </a:t>
            </a:r>
            <a:r>
              <a:rPr spc="-5" dirty="0"/>
              <a:t>AND</a:t>
            </a:r>
            <a:r>
              <a:rPr spc="-220" dirty="0"/>
              <a:t> </a:t>
            </a:r>
            <a:r>
              <a:rPr dirty="0"/>
              <a:t>TECHNOLOGY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249" y="1871591"/>
            <a:ext cx="457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REVISION</a:t>
            </a:r>
            <a:r>
              <a:rPr sz="3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BOOKLET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523" y="6410616"/>
            <a:ext cx="6867525" cy="2390775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9461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745"/>
              </a:spcBef>
            </a:pP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SUITABLE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2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FOR:</a:t>
            </a:r>
            <a:endParaRPr sz="2400">
              <a:latin typeface="Arial"/>
              <a:cs typeface="Arial"/>
            </a:endParaRPr>
          </a:p>
          <a:p>
            <a:pPr marL="1357630" marR="1363980" algn="ctr">
              <a:lnSpc>
                <a:spcPts val="2680"/>
              </a:lnSpc>
              <a:spcBef>
                <a:spcPts val="2740"/>
              </a:spcBef>
            </a:pP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24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2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TECHNOLOGY  PRODUCT DESIGN 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RESISTANT MATERIALS 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GRAPHIC PRODUCTS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523" y="447965"/>
            <a:ext cx="6867525" cy="354583"/>
          </a:xfrm>
          <a:prstGeom prst="rect">
            <a:avLst/>
          </a:prstGeom>
          <a:solidFill>
            <a:srgbClr val="FFF5AB"/>
          </a:solidFill>
        </p:spPr>
        <p:txBody>
          <a:bodyPr vert="horz" wrap="square" lIns="0" tIns="107314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844"/>
              </a:spcBef>
              <a:tabLst>
                <a:tab pos="4406900" algn="l"/>
                <a:tab pos="6817995" algn="l"/>
              </a:tabLst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lang="en-GB" sz="1600" b="1" spc="-5" dirty="0">
                <a:solidFill>
                  <a:srgbClr val="151616"/>
                </a:solidFill>
                <a:latin typeface="Arial"/>
                <a:cs typeface="Arial"/>
              </a:rPr>
              <a:t>:                                                         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FORM/GROUP</a:t>
            </a:r>
            <a:r>
              <a:rPr sz="1600" b="1" spc="-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1723" y="2205246"/>
            <a:ext cx="206502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w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</a:t>
            </a:r>
            <a:r>
              <a:rPr sz="650" spc="-18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0" spc="-8062" baseline="444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9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10" y="3391872"/>
            <a:ext cx="22961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ASSOCIATION OF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2052" y="3377073"/>
            <a:ext cx="207454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2018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419" y="6144412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1940" y="6129273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2018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3419" y="10468760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1940" y="10453622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2018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194" y="9077083"/>
            <a:ext cx="7117080" cy="1295400"/>
          </a:xfrm>
          <a:prstGeom prst="rect">
            <a:avLst/>
          </a:prstGeom>
          <a:solidFill>
            <a:srgbClr val="FBE116"/>
          </a:solidFill>
          <a:ln w="6350">
            <a:solidFill>
              <a:srgbClr val="151616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06680" algn="ctr">
              <a:lnSpc>
                <a:spcPts val="1390"/>
              </a:lnSpc>
              <a:spcBef>
                <a:spcPts val="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examination booklet can be duplicated and printed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 if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required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 not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edited in any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  <a:p>
            <a:pPr marL="106680" algn="ctr">
              <a:lnSpc>
                <a:spcPts val="1340"/>
              </a:lnSpc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links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u="sng" spc="-5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1200" spc="-5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cannot be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marL="278765" marR="164465" algn="ctr">
              <a:lnSpc>
                <a:spcPts val="1340"/>
              </a:lnSpc>
              <a:spcBef>
                <a:spcPts val="80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PDF ﬁle can be stored on school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college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systems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 distributed electronically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(NO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EDITING  ALLOWED)</a:t>
            </a:r>
            <a:endParaRPr sz="1200">
              <a:latin typeface="Arial"/>
              <a:cs typeface="Arial"/>
            </a:endParaRPr>
          </a:p>
          <a:p>
            <a:pPr marL="323850" marR="21018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RESPECT THE COPYRIGHT - report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infringers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techteacher@technologystudent.com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Not be distributed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courses or by course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instructors /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consultants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9287" y="184521"/>
            <a:ext cx="7264400" cy="10401300"/>
          </a:xfrm>
          <a:custGeom>
            <a:avLst/>
            <a:gdLst/>
            <a:ahLst/>
            <a:cxnLst/>
            <a:rect l="l" t="t" r="r" b="b"/>
            <a:pathLst>
              <a:path w="7264400" h="10401300">
                <a:moveTo>
                  <a:pt x="0" y="0"/>
                </a:moveTo>
                <a:lnTo>
                  <a:pt x="7264403" y="0"/>
                </a:lnTo>
                <a:lnTo>
                  <a:pt x="7264403" y="10401300"/>
                </a:lnTo>
                <a:lnTo>
                  <a:pt x="0" y="104013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98523" y="3991269"/>
            <a:ext cx="6867525" cy="2112010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565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2400" b="1" u="heavy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 ENVIRONMENT - BOOKLET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  <a:p>
            <a:pPr marL="1703705" marR="1485265" indent="-635" algn="ctr">
              <a:lnSpc>
                <a:spcPts val="2150"/>
              </a:lnSpc>
              <a:spcBef>
                <a:spcPts val="2385"/>
              </a:spcBef>
            </a:pP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RECYCLING </a:t>
            </a:r>
            <a:r>
              <a:rPr sz="1900" spc="5" dirty="0">
                <a:solidFill>
                  <a:srgbClr val="151616"/>
                </a:solidFill>
                <a:latin typeface="Arial"/>
                <a:cs typeface="Arial"/>
              </a:rPr>
              <a:t>-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UPCYCLING  RECYCLING </a:t>
            </a:r>
            <a:r>
              <a:rPr sz="1900" spc="5" dirty="0">
                <a:solidFill>
                  <a:srgbClr val="151616"/>
                </a:solidFill>
                <a:latin typeface="Arial"/>
                <a:cs typeface="Arial"/>
              </a:rPr>
              <a:t>-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DOWNCYCLING  CLOSES LOOP RECYCLING  </a:t>
            </a:r>
            <a:r>
              <a:rPr sz="1900" spc="5" dirty="0">
                <a:solidFill>
                  <a:srgbClr val="151616"/>
                </a:solidFill>
                <a:latin typeface="Arial"/>
                <a:cs typeface="Arial"/>
              </a:rPr>
              <a:t>ENVIRONMENTAL</a:t>
            </a:r>
            <a:r>
              <a:rPr sz="19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MODERNISM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EEB0F596-5BF4-4398-9FBD-336B60BC1A21}"/>
              </a:ext>
            </a:extLst>
          </p:cNvPr>
          <p:cNvGrpSpPr/>
          <p:nvPr/>
        </p:nvGrpSpPr>
        <p:grpSpPr>
          <a:xfrm>
            <a:off x="321668" y="111890"/>
            <a:ext cx="6990881" cy="10259574"/>
            <a:chOff x="321668" y="111890"/>
            <a:chExt cx="6990881" cy="10259574"/>
          </a:xfrm>
        </p:grpSpPr>
        <p:sp>
          <p:nvSpPr>
            <p:cNvPr id="2" name="object 2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96129" y="623520"/>
              <a:ext cx="6916420" cy="4305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02235" rIns="0" bIns="0" rtlCol="0">
              <a:spAutoFit/>
            </a:bodyPr>
            <a:lstStyle/>
            <a:p>
              <a:pPr marL="120014">
                <a:lnSpc>
                  <a:spcPct val="100000"/>
                </a:lnSpc>
                <a:spcBef>
                  <a:spcPts val="805"/>
                </a:spcBef>
                <a:tabLst>
                  <a:tab pos="2769870" algn="l"/>
                </a:tabLst>
              </a:pPr>
              <a:r>
                <a:rPr sz="1800" baseline="231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231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231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https://www.technologystudent.com/prddes1/upcycling1.html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490326" y="111890"/>
              <a:ext cx="271018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RECYCLING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UPCYCLING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544681" y="1274419"/>
              <a:ext cx="492125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423545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1. Sketch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 ‘upcycling’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symbol,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space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582782" y="3560419"/>
              <a:ext cx="6494145" cy="437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2. 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‘upcycling’?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answer,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how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diﬀers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normal</a:t>
              </a:r>
              <a:r>
                <a:rPr sz="1400" spc="20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recycling.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 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46184" y="6106497"/>
              <a:ext cx="6579234" cy="143065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3.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Blank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DVDs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or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20" dirty="0">
                  <a:solidFill>
                    <a:srgbClr val="151616"/>
                  </a:solidFill>
                  <a:latin typeface="Arial"/>
                  <a:cs typeface="Arial"/>
                </a:rPr>
                <a:t>CDs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purchased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as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‘stacks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50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or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100.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They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stacked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 container composed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two parts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(see below).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Both parts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manufactured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polypropylene 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(PP).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Quite often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when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DVD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</a:t>
              </a:r>
              <a:r>
                <a:rPr sz="1400" spc="20" dirty="0">
                  <a:solidFill>
                    <a:srgbClr val="151616"/>
                  </a:solidFill>
                  <a:latin typeface="Arial"/>
                  <a:cs typeface="Arial"/>
                </a:rPr>
                <a:t>CDs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all used,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container is  simply thrown</a:t>
              </a:r>
              <a:r>
                <a:rPr sz="1400" spc="-3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away.</a:t>
              </a:r>
              <a:endParaRPr sz="1400">
                <a:latin typeface="Arial"/>
                <a:cs typeface="Arial"/>
              </a:endParaRPr>
            </a:p>
            <a:p>
              <a:pPr marL="12700" marR="5080">
                <a:lnSpc>
                  <a:spcPts val="1560"/>
                </a:lnSpc>
                <a:spcBef>
                  <a:spcPts val="158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could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parts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upcycled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into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new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high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quality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product?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space  on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following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page,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sketches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notes.</a:t>
              </a:r>
              <a:endParaRPr sz="1400">
                <a:latin typeface="Arial"/>
                <a:cs typeface="Arial"/>
              </a:endParaRPr>
            </a:p>
          </p:txBody>
        </p:sp>
        <p:grpSp>
          <p:nvGrpSpPr>
            <p:cNvPr id="14" name="object 14"/>
            <p:cNvGrpSpPr/>
            <p:nvPr/>
          </p:nvGrpSpPr>
          <p:grpSpPr>
            <a:xfrm>
              <a:off x="2109952" y="7797100"/>
              <a:ext cx="4267200" cy="2524760"/>
              <a:chOff x="2109952" y="7797100"/>
              <a:chExt cx="4267200" cy="2524760"/>
            </a:xfrm>
          </p:grpSpPr>
          <p:sp>
            <p:nvSpPr>
              <p:cNvPr id="15" name="object 15"/>
              <p:cNvSpPr/>
              <p:nvPr/>
            </p:nvSpPr>
            <p:spPr>
              <a:xfrm>
                <a:off x="2109952" y="7797100"/>
                <a:ext cx="1612893" cy="2437257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4389606" y="7806752"/>
                <a:ext cx="1987289" cy="251460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7" name="object 17"/>
            <p:cNvSpPr txBox="1"/>
            <p:nvPr/>
          </p:nvSpPr>
          <p:spPr>
            <a:xfrm>
              <a:off x="965348" y="8367459"/>
              <a:ext cx="66040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PART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958997" y="9573956"/>
              <a:ext cx="66992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PART</a:t>
              </a:r>
              <a:r>
                <a:rPr sz="14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B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1613103" y="8450589"/>
              <a:ext cx="2928620" cy="1920875"/>
            </a:xfrm>
            <a:custGeom>
              <a:avLst/>
              <a:gdLst/>
              <a:ahLst/>
              <a:cxnLst/>
              <a:rect l="l" t="t" r="r" b="b"/>
              <a:pathLst>
                <a:path w="2928620" h="1920875">
                  <a:moveTo>
                    <a:pt x="463550" y="1247203"/>
                  </a:moveTo>
                  <a:lnTo>
                    <a:pt x="447192" y="1238199"/>
                  </a:lnTo>
                  <a:lnTo>
                    <a:pt x="378015" y="1200150"/>
                  </a:lnTo>
                  <a:lnTo>
                    <a:pt x="378015" y="1238199"/>
                  </a:lnTo>
                  <a:lnTo>
                    <a:pt x="0" y="1238199"/>
                  </a:lnTo>
                  <a:lnTo>
                    <a:pt x="0" y="1256207"/>
                  </a:lnTo>
                  <a:lnTo>
                    <a:pt x="378015" y="1256207"/>
                  </a:lnTo>
                  <a:lnTo>
                    <a:pt x="378015" y="1294257"/>
                  </a:lnTo>
                  <a:lnTo>
                    <a:pt x="447192" y="1256207"/>
                  </a:lnTo>
                  <a:lnTo>
                    <a:pt x="463550" y="1247203"/>
                  </a:lnTo>
                  <a:close/>
                </a:path>
                <a:path w="2928620" h="1920875">
                  <a:moveTo>
                    <a:pt x="463550" y="47053"/>
                  </a:moveTo>
                  <a:lnTo>
                    <a:pt x="447192" y="38049"/>
                  </a:lnTo>
                  <a:lnTo>
                    <a:pt x="378015" y="0"/>
                  </a:lnTo>
                  <a:lnTo>
                    <a:pt x="378015" y="38049"/>
                  </a:lnTo>
                  <a:lnTo>
                    <a:pt x="0" y="38049"/>
                  </a:lnTo>
                  <a:lnTo>
                    <a:pt x="0" y="56045"/>
                  </a:lnTo>
                  <a:lnTo>
                    <a:pt x="378015" y="56045"/>
                  </a:lnTo>
                  <a:lnTo>
                    <a:pt x="378015" y="94107"/>
                  </a:lnTo>
                  <a:lnTo>
                    <a:pt x="447192" y="56045"/>
                  </a:lnTo>
                  <a:lnTo>
                    <a:pt x="463550" y="47053"/>
                  </a:lnTo>
                  <a:close/>
                </a:path>
                <a:path w="2928620" h="1920875">
                  <a:moveTo>
                    <a:pt x="2928175" y="1355267"/>
                  </a:moveTo>
                  <a:lnTo>
                    <a:pt x="2831046" y="1365072"/>
                  </a:lnTo>
                  <a:lnTo>
                    <a:pt x="2852559" y="1396288"/>
                  </a:lnTo>
                  <a:lnTo>
                    <a:pt x="2771914" y="1449641"/>
                  </a:lnTo>
                  <a:lnTo>
                    <a:pt x="2682646" y="1504073"/>
                  </a:lnTo>
                  <a:lnTo>
                    <a:pt x="2591143" y="1555381"/>
                  </a:lnTo>
                  <a:lnTo>
                    <a:pt x="2497645" y="1603502"/>
                  </a:lnTo>
                  <a:lnTo>
                    <a:pt x="2402395" y="1648345"/>
                  </a:lnTo>
                  <a:lnTo>
                    <a:pt x="2305621" y="1689836"/>
                  </a:lnTo>
                  <a:lnTo>
                    <a:pt x="2207564" y="1727898"/>
                  </a:lnTo>
                  <a:lnTo>
                    <a:pt x="2108441" y="1762429"/>
                  </a:lnTo>
                  <a:lnTo>
                    <a:pt x="2008505" y="1793379"/>
                  </a:lnTo>
                  <a:lnTo>
                    <a:pt x="1907984" y="1820646"/>
                  </a:lnTo>
                  <a:lnTo>
                    <a:pt x="1807095" y="1844154"/>
                  </a:lnTo>
                  <a:lnTo>
                    <a:pt x="1706105" y="1863839"/>
                  </a:lnTo>
                  <a:lnTo>
                    <a:pt x="1605216" y="1879587"/>
                  </a:lnTo>
                  <a:lnTo>
                    <a:pt x="1504632" y="1891360"/>
                  </a:lnTo>
                  <a:lnTo>
                    <a:pt x="1404721" y="1899043"/>
                  </a:lnTo>
                  <a:lnTo>
                    <a:pt x="1305598" y="1902574"/>
                  </a:lnTo>
                  <a:lnTo>
                    <a:pt x="1207503" y="1901875"/>
                  </a:lnTo>
                  <a:lnTo>
                    <a:pt x="1110716" y="1896872"/>
                  </a:lnTo>
                  <a:lnTo>
                    <a:pt x="1015428" y="1887486"/>
                  </a:lnTo>
                  <a:lnTo>
                    <a:pt x="921905" y="1873631"/>
                  </a:lnTo>
                  <a:lnTo>
                    <a:pt x="830364" y="1855228"/>
                  </a:lnTo>
                  <a:lnTo>
                    <a:pt x="741045" y="1832216"/>
                  </a:lnTo>
                  <a:lnTo>
                    <a:pt x="654164" y="1804492"/>
                  </a:lnTo>
                  <a:lnTo>
                    <a:pt x="569963" y="1772018"/>
                  </a:lnTo>
                  <a:lnTo>
                    <a:pt x="488683" y="1734680"/>
                  </a:lnTo>
                  <a:lnTo>
                    <a:pt x="410527" y="1692427"/>
                  </a:lnTo>
                  <a:lnTo>
                    <a:pt x="335737" y="1645170"/>
                  </a:lnTo>
                  <a:lnTo>
                    <a:pt x="264541" y="1592834"/>
                  </a:lnTo>
                  <a:lnTo>
                    <a:pt x="197154" y="1535328"/>
                  </a:lnTo>
                  <a:lnTo>
                    <a:pt x="133807" y="1472590"/>
                  </a:lnTo>
                  <a:lnTo>
                    <a:pt x="74714" y="1404505"/>
                  </a:lnTo>
                  <a:lnTo>
                    <a:pt x="20129" y="1331010"/>
                  </a:lnTo>
                  <a:lnTo>
                    <a:pt x="5283" y="1341183"/>
                  </a:lnTo>
                  <a:lnTo>
                    <a:pt x="60680" y="1415783"/>
                  </a:lnTo>
                  <a:lnTo>
                    <a:pt x="120662" y="1484884"/>
                  </a:lnTo>
                  <a:lnTo>
                    <a:pt x="184962" y="1548587"/>
                  </a:lnTo>
                  <a:lnTo>
                    <a:pt x="253352" y="1606943"/>
                  </a:lnTo>
                  <a:lnTo>
                    <a:pt x="325589" y="1660042"/>
                  </a:lnTo>
                  <a:lnTo>
                    <a:pt x="401434" y="1707959"/>
                  </a:lnTo>
                  <a:lnTo>
                    <a:pt x="480631" y="1750783"/>
                  </a:lnTo>
                  <a:lnTo>
                    <a:pt x="562965" y="1788591"/>
                  </a:lnTo>
                  <a:lnTo>
                    <a:pt x="648182" y="1821472"/>
                  </a:lnTo>
                  <a:lnTo>
                    <a:pt x="736066" y="1849501"/>
                  </a:lnTo>
                  <a:lnTo>
                    <a:pt x="826350" y="1872767"/>
                  </a:lnTo>
                  <a:lnTo>
                    <a:pt x="918819" y="1891360"/>
                  </a:lnTo>
                  <a:lnTo>
                    <a:pt x="1013231" y="1905342"/>
                  </a:lnTo>
                  <a:lnTo>
                    <a:pt x="1109370" y="1914829"/>
                  </a:lnTo>
                  <a:lnTo>
                    <a:pt x="1206982" y="1919871"/>
                  </a:lnTo>
                  <a:lnTo>
                    <a:pt x="1305852" y="1920582"/>
                  </a:lnTo>
                  <a:lnTo>
                    <a:pt x="1405737" y="1917014"/>
                  </a:lnTo>
                  <a:lnTo>
                    <a:pt x="1506423" y="1909267"/>
                  </a:lnTo>
                  <a:lnTo>
                    <a:pt x="1563624" y="1902574"/>
                  </a:lnTo>
                  <a:lnTo>
                    <a:pt x="1607654" y="1897430"/>
                  </a:lnTo>
                  <a:lnTo>
                    <a:pt x="1709216" y="1881555"/>
                  </a:lnTo>
                  <a:lnTo>
                    <a:pt x="1810867" y="1861756"/>
                  </a:lnTo>
                  <a:lnTo>
                    <a:pt x="1912378" y="1838096"/>
                  </a:lnTo>
                  <a:lnTo>
                    <a:pt x="2013521" y="1810664"/>
                  </a:lnTo>
                  <a:lnTo>
                    <a:pt x="2114067" y="1779536"/>
                  </a:lnTo>
                  <a:lnTo>
                    <a:pt x="2213775" y="1744789"/>
                  </a:lnTo>
                  <a:lnTo>
                    <a:pt x="2312428" y="1706511"/>
                  </a:lnTo>
                  <a:lnTo>
                    <a:pt x="2409774" y="1664766"/>
                  </a:lnTo>
                  <a:lnTo>
                    <a:pt x="2505595" y="1619643"/>
                  </a:lnTo>
                  <a:lnTo>
                    <a:pt x="2599664" y="1571231"/>
                  </a:lnTo>
                  <a:lnTo>
                    <a:pt x="2691727" y="1519605"/>
                  </a:lnTo>
                  <a:lnTo>
                    <a:pt x="2781579" y="1464830"/>
                  </a:lnTo>
                  <a:lnTo>
                    <a:pt x="2862770" y="1411109"/>
                  </a:lnTo>
                  <a:lnTo>
                    <a:pt x="2884449" y="1442554"/>
                  </a:lnTo>
                  <a:lnTo>
                    <a:pt x="2909671" y="1392186"/>
                  </a:lnTo>
                  <a:lnTo>
                    <a:pt x="2928175" y="135526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6BCC215-6260-4953-9C77-35E5BB4C34A1}"/>
              </a:ext>
            </a:extLst>
          </p:cNvPr>
          <p:cNvGrpSpPr/>
          <p:nvPr/>
        </p:nvGrpSpPr>
        <p:grpSpPr>
          <a:xfrm>
            <a:off x="288695" y="111890"/>
            <a:ext cx="7023734" cy="10215123"/>
            <a:chOff x="288695" y="111890"/>
            <a:chExt cx="7023734" cy="10215123"/>
          </a:xfrm>
        </p:grpSpPr>
        <p:sp>
          <p:nvSpPr>
            <p:cNvPr id="2" name="object 2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88695" y="623520"/>
              <a:ext cx="7023734" cy="4305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02235" rIns="0" bIns="0" rtlCol="0">
              <a:spAutoFit/>
            </a:bodyPr>
            <a:lstStyle/>
            <a:p>
              <a:pPr marL="227329">
                <a:lnSpc>
                  <a:spcPct val="100000"/>
                </a:lnSpc>
                <a:spcBef>
                  <a:spcPts val="805"/>
                </a:spcBef>
                <a:tabLst>
                  <a:tab pos="2877185" algn="l"/>
                </a:tabLst>
              </a:pPr>
              <a:r>
                <a:rPr sz="1800" baseline="231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231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231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https://www.technologystudent.com/prddes1/upcycling1.html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490326" y="111890"/>
              <a:ext cx="271018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RECYCLING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UPCYCLING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91129" y="1284613"/>
              <a:ext cx="6832600" cy="9042400"/>
            </a:xfrm>
            <a:custGeom>
              <a:avLst/>
              <a:gdLst/>
              <a:ahLst/>
              <a:cxnLst/>
              <a:rect l="l" t="t" r="r" b="b"/>
              <a:pathLst>
                <a:path w="6832600" h="9042400">
                  <a:moveTo>
                    <a:pt x="0" y="0"/>
                  </a:moveTo>
                  <a:lnTo>
                    <a:pt x="6832601" y="0"/>
                  </a:lnTo>
                  <a:lnTo>
                    <a:pt x="6832601" y="9042400"/>
                  </a:lnTo>
                  <a:lnTo>
                    <a:pt x="0" y="9042400"/>
                  </a:lnTo>
                  <a:lnTo>
                    <a:pt x="0" y="0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356828" y="1367701"/>
              <a:ext cx="9486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QUESTION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5069F75D-A44F-4916-94BA-5AFAAED317D8}"/>
              </a:ext>
            </a:extLst>
          </p:cNvPr>
          <p:cNvGrpSpPr/>
          <p:nvPr/>
        </p:nvGrpSpPr>
        <p:grpSpPr>
          <a:xfrm>
            <a:off x="317275" y="111890"/>
            <a:ext cx="6966584" cy="10344813"/>
            <a:chOff x="317275" y="111890"/>
            <a:chExt cx="6966584" cy="10344813"/>
          </a:xfrm>
        </p:grpSpPr>
        <p:sp>
          <p:nvSpPr>
            <p:cNvPr id="2" name="object 2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17275" y="623520"/>
              <a:ext cx="6966584" cy="4305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09220" rIns="0" bIns="0" rtlCol="0">
              <a:spAutoFit/>
            </a:bodyPr>
            <a:lstStyle/>
            <a:p>
              <a:pPr marL="198755">
                <a:lnSpc>
                  <a:spcPct val="100000"/>
                </a:lnSpc>
                <a:spcBef>
                  <a:spcPts val="860"/>
                </a:spcBef>
                <a:tabLst>
                  <a:tab pos="2874010" algn="l"/>
                </a:tabLst>
              </a:pPr>
              <a:r>
                <a:rPr sz="1800" baseline="694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694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694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https://www.technologystudent.com/prddes1/downcyc1.html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490326" y="111890"/>
              <a:ext cx="308546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RECYCLING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u="sng" spc="-5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5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DOWNCYCLING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11330" y="1122016"/>
              <a:ext cx="504952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436435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4. Sketch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‘downcycling’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symbol,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space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462128" y="3344516"/>
              <a:ext cx="6168390" cy="437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5. 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‘downcycling’?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answer,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how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diﬀers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</a:t>
              </a:r>
              <a:r>
                <a:rPr sz="1400" spc="1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upcycling.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 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512921" y="6214716"/>
              <a:ext cx="657860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6.Describe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‘downcycling’ journey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quality white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paper.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sketches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below will  help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with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descriptive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notes.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6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1550257" y="6853029"/>
              <a:ext cx="673081" cy="7880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3" name="object 23"/>
            <p:cNvGrpSpPr/>
            <p:nvPr/>
          </p:nvGrpSpPr>
          <p:grpSpPr>
            <a:xfrm>
              <a:off x="1363378" y="7776178"/>
              <a:ext cx="1068705" cy="880744"/>
              <a:chOff x="1363378" y="7776178"/>
              <a:chExt cx="1068705" cy="880744"/>
            </a:xfrm>
          </p:grpSpPr>
          <p:sp>
            <p:nvSpPr>
              <p:cNvPr id="24" name="object 24"/>
              <p:cNvSpPr/>
              <p:nvPr/>
            </p:nvSpPr>
            <p:spPr>
              <a:xfrm>
                <a:off x="1451254" y="8022227"/>
                <a:ext cx="980812" cy="634378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1416103" y="7902716"/>
                <a:ext cx="980813" cy="634377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1363378" y="7776178"/>
                <a:ext cx="980813" cy="63438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7" name="object 27"/>
            <p:cNvSpPr/>
            <p:nvPr/>
          </p:nvSpPr>
          <p:spPr>
            <a:xfrm>
              <a:off x="1391072" y="8819697"/>
              <a:ext cx="1095540" cy="87058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8" name="object 28"/>
            <p:cNvGrpSpPr/>
            <p:nvPr/>
          </p:nvGrpSpPr>
          <p:grpSpPr>
            <a:xfrm>
              <a:off x="1381514" y="9754393"/>
              <a:ext cx="1089025" cy="702310"/>
              <a:chOff x="1381514" y="9754393"/>
              <a:chExt cx="1089025" cy="702310"/>
            </a:xfrm>
          </p:grpSpPr>
          <p:sp>
            <p:nvSpPr>
              <p:cNvPr id="29" name="object 29"/>
              <p:cNvSpPr/>
              <p:nvPr/>
            </p:nvSpPr>
            <p:spPr>
              <a:xfrm>
                <a:off x="1381514" y="9754393"/>
                <a:ext cx="1088790" cy="697369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30"/>
              <p:cNvSpPr/>
              <p:nvPr/>
            </p:nvSpPr>
            <p:spPr>
              <a:xfrm>
                <a:off x="2227193" y="10259820"/>
                <a:ext cx="231140" cy="56515"/>
              </a:xfrm>
              <a:custGeom>
                <a:avLst/>
                <a:gdLst/>
                <a:ahLst/>
                <a:cxnLst/>
                <a:rect l="l" t="t" r="r" b="b"/>
                <a:pathLst>
                  <a:path w="231139" h="56515">
                    <a:moveTo>
                      <a:pt x="231105" y="0"/>
                    </a:moveTo>
                    <a:lnTo>
                      <a:pt x="195639" y="31172"/>
                    </a:lnTo>
                    <a:lnTo>
                      <a:pt x="150246" y="48938"/>
                    </a:lnTo>
                    <a:lnTo>
                      <a:pt x="99477" y="56214"/>
                    </a:lnTo>
                    <a:lnTo>
                      <a:pt x="47878" y="55918"/>
                    </a:lnTo>
                    <a:lnTo>
                      <a:pt x="0" y="50965"/>
                    </a:lnTo>
                  </a:path>
                </a:pathLst>
              </a:custGeom>
              <a:ln w="17999">
                <a:solidFill>
                  <a:srgbClr val="856448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31"/>
              <p:cNvSpPr/>
              <p:nvPr/>
            </p:nvSpPr>
            <p:spPr>
              <a:xfrm>
                <a:off x="1735535" y="9865357"/>
                <a:ext cx="487045" cy="582295"/>
              </a:xfrm>
              <a:custGeom>
                <a:avLst/>
                <a:gdLst/>
                <a:ahLst/>
                <a:cxnLst/>
                <a:rect l="l" t="t" r="r" b="b"/>
                <a:pathLst>
                  <a:path w="487044" h="582295">
                    <a:moveTo>
                      <a:pt x="486827" y="450263"/>
                    </a:moveTo>
                    <a:lnTo>
                      <a:pt x="464323" y="487653"/>
                    </a:lnTo>
                    <a:lnTo>
                      <a:pt x="433702" y="523285"/>
                    </a:lnTo>
                    <a:lnTo>
                      <a:pt x="396906" y="553367"/>
                    </a:lnTo>
                    <a:lnTo>
                      <a:pt x="355878" y="574109"/>
                    </a:lnTo>
                    <a:lnTo>
                      <a:pt x="312560" y="581721"/>
                    </a:lnTo>
                    <a:lnTo>
                      <a:pt x="268894" y="572410"/>
                    </a:lnTo>
                    <a:lnTo>
                      <a:pt x="224078" y="546779"/>
                    </a:lnTo>
                    <a:lnTo>
                      <a:pt x="179262" y="521148"/>
                    </a:lnTo>
                    <a:lnTo>
                      <a:pt x="134447" y="495518"/>
                    </a:lnTo>
                    <a:lnTo>
                      <a:pt x="89631" y="469889"/>
                    </a:lnTo>
                    <a:lnTo>
                      <a:pt x="44816" y="444259"/>
                    </a:lnTo>
                    <a:lnTo>
                      <a:pt x="0" y="418629"/>
                    </a:lnTo>
                  </a:path>
                  <a:path w="487044" h="582295">
                    <a:moveTo>
                      <a:pt x="334810" y="82072"/>
                    </a:moveTo>
                    <a:lnTo>
                      <a:pt x="283623" y="62081"/>
                    </a:lnTo>
                    <a:lnTo>
                      <a:pt x="232437" y="42089"/>
                    </a:lnTo>
                    <a:lnTo>
                      <a:pt x="181250" y="22097"/>
                    </a:lnTo>
                    <a:lnTo>
                      <a:pt x="130064" y="2105"/>
                    </a:lnTo>
                    <a:lnTo>
                      <a:pt x="110004" y="0"/>
                    </a:lnTo>
                    <a:lnTo>
                      <a:pt x="91399" y="346"/>
                    </a:lnTo>
                    <a:lnTo>
                      <a:pt x="73671" y="3769"/>
                    </a:lnTo>
                    <a:lnTo>
                      <a:pt x="56245" y="10893"/>
                    </a:lnTo>
                  </a:path>
                </a:pathLst>
              </a:custGeom>
              <a:ln w="17999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1404259" y="10258502"/>
                <a:ext cx="328295" cy="67310"/>
              </a:xfrm>
              <a:custGeom>
                <a:avLst/>
                <a:gdLst/>
                <a:ahLst/>
                <a:cxnLst/>
                <a:rect l="l" t="t" r="r" b="b"/>
                <a:pathLst>
                  <a:path w="328294" h="67309">
                    <a:moveTo>
                      <a:pt x="327769" y="27241"/>
                    </a:moveTo>
                    <a:lnTo>
                      <a:pt x="289302" y="43827"/>
                    </a:lnTo>
                    <a:lnTo>
                      <a:pt x="250440" y="55798"/>
                    </a:lnTo>
                    <a:lnTo>
                      <a:pt x="210259" y="63376"/>
                    </a:lnTo>
                    <a:lnTo>
                      <a:pt x="167839" y="66784"/>
                    </a:lnTo>
                    <a:lnTo>
                      <a:pt x="120896" y="61680"/>
                    </a:lnTo>
                    <a:lnTo>
                      <a:pt x="77770" y="49207"/>
                    </a:lnTo>
                    <a:lnTo>
                      <a:pt x="37719" y="28826"/>
                    </a:lnTo>
                    <a:lnTo>
                      <a:pt x="0" y="0"/>
                    </a:lnTo>
                  </a:path>
                </a:pathLst>
              </a:custGeom>
              <a:ln w="17999">
                <a:solidFill>
                  <a:srgbClr val="6C503B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3" name="object 33"/>
            <p:cNvSpPr/>
            <p:nvPr/>
          </p:nvSpPr>
          <p:spPr>
            <a:xfrm>
              <a:off x="942314" y="7137058"/>
              <a:ext cx="94615" cy="2828925"/>
            </a:xfrm>
            <a:custGeom>
              <a:avLst/>
              <a:gdLst/>
              <a:ahLst/>
              <a:cxnLst/>
              <a:rect l="l" t="t" r="r" b="b"/>
              <a:pathLst>
                <a:path w="94615" h="2828925">
                  <a:moveTo>
                    <a:pt x="38051" y="2743390"/>
                  </a:moveTo>
                  <a:lnTo>
                    <a:pt x="0" y="2743390"/>
                  </a:lnTo>
                  <a:lnTo>
                    <a:pt x="47052" y="2828926"/>
                  </a:lnTo>
                  <a:lnTo>
                    <a:pt x="90024" y="2750806"/>
                  </a:lnTo>
                  <a:lnTo>
                    <a:pt x="38051" y="2750806"/>
                  </a:lnTo>
                  <a:lnTo>
                    <a:pt x="38051" y="2743390"/>
                  </a:lnTo>
                  <a:close/>
                </a:path>
                <a:path w="94615" h="2828925">
                  <a:moveTo>
                    <a:pt x="56051" y="0"/>
                  </a:moveTo>
                  <a:lnTo>
                    <a:pt x="38051" y="0"/>
                  </a:lnTo>
                  <a:lnTo>
                    <a:pt x="38051" y="2750806"/>
                  </a:lnTo>
                  <a:lnTo>
                    <a:pt x="56051" y="2750806"/>
                  </a:lnTo>
                  <a:lnTo>
                    <a:pt x="56051" y="0"/>
                  </a:lnTo>
                  <a:close/>
                </a:path>
                <a:path w="94615" h="2828925">
                  <a:moveTo>
                    <a:pt x="94103" y="2743390"/>
                  </a:moveTo>
                  <a:lnTo>
                    <a:pt x="56051" y="2743390"/>
                  </a:lnTo>
                  <a:lnTo>
                    <a:pt x="56051" y="2750806"/>
                  </a:lnTo>
                  <a:lnTo>
                    <a:pt x="90024" y="2750806"/>
                  </a:lnTo>
                  <a:lnTo>
                    <a:pt x="94103" y="27433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80E3B27C-D48A-420A-AF98-BFDDCC0E9ACC}"/>
              </a:ext>
            </a:extLst>
          </p:cNvPr>
          <p:cNvGrpSpPr/>
          <p:nvPr/>
        </p:nvGrpSpPr>
        <p:grpSpPr>
          <a:xfrm>
            <a:off x="321668" y="111890"/>
            <a:ext cx="7052884" cy="6042146"/>
            <a:chOff x="321668" y="111890"/>
            <a:chExt cx="7052884" cy="6042146"/>
          </a:xfrm>
        </p:grpSpPr>
        <p:sp>
          <p:nvSpPr>
            <p:cNvPr id="2" name="object 2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22243" y="623520"/>
              <a:ext cx="7052309" cy="4305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06680" rIns="0" bIns="0" rtlCol="0">
              <a:spAutoFit/>
            </a:bodyPr>
            <a:lstStyle/>
            <a:p>
              <a:pPr marL="193675">
                <a:lnSpc>
                  <a:spcPct val="100000"/>
                </a:lnSpc>
                <a:spcBef>
                  <a:spcPts val="840"/>
                </a:spcBef>
                <a:tabLst>
                  <a:tab pos="2887980" algn="l"/>
                </a:tabLst>
              </a:pPr>
              <a:r>
                <a:rPr sz="1800" baseline="4629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4629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4629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4629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4629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4629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4629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https://www.technologystudent.com/prddes1/closeloop1.html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490326" y="111890"/>
              <a:ext cx="288290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CLOSED </a:t>
              </a: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LOOP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RECYCLING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57397" y="1222561"/>
              <a:ext cx="686371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53594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7.</a:t>
              </a:r>
              <a:r>
                <a:rPr sz="14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Before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1990s,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when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</a:t>
              </a:r>
              <a:r>
                <a:rPr sz="14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came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end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its</a:t>
              </a:r>
              <a:r>
                <a:rPr sz="14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useful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life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time,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happened 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57404" y="2784036"/>
              <a:ext cx="591947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523430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8. Why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should discarded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products, not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 ‘dumped’ in a</a:t>
              </a:r>
              <a:r>
                <a:rPr sz="1400" spc="10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landﬁll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357404" y="4383844"/>
              <a:ext cx="38601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9.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 do you contribute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recycling ?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57404" y="5915276"/>
              <a:ext cx="3751579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306578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10.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Closed Loop</a:t>
              </a:r>
              <a:r>
                <a:rPr sz="1400" spc="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Recycling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2C39C673-AB20-4BED-BA4D-0499D8F55195}"/>
              </a:ext>
            </a:extLst>
          </p:cNvPr>
          <p:cNvGrpSpPr/>
          <p:nvPr/>
        </p:nvGrpSpPr>
        <p:grpSpPr>
          <a:xfrm>
            <a:off x="321668" y="111890"/>
            <a:ext cx="7048121" cy="3451927"/>
            <a:chOff x="321668" y="111890"/>
            <a:chExt cx="7048121" cy="3451927"/>
          </a:xfrm>
        </p:grpSpPr>
        <p:sp>
          <p:nvSpPr>
            <p:cNvPr id="2" name="object 2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16390" y="703820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327005" y="623520"/>
              <a:ext cx="7042784" cy="430530"/>
            </a:xfrm>
            <a:custGeom>
              <a:avLst/>
              <a:gdLst/>
              <a:ahLst/>
              <a:cxnLst/>
              <a:rect l="l" t="t" r="r" b="b"/>
              <a:pathLst>
                <a:path w="7042784" h="430530">
                  <a:moveTo>
                    <a:pt x="0" y="0"/>
                  </a:moveTo>
                  <a:lnTo>
                    <a:pt x="7042327" y="0"/>
                  </a:lnTo>
                  <a:lnTo>
                    <a:pt x="7042327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2490326" y="111890"/>
              <a:ext cx="288290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CLOSED </a:t>
              </a: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LOOP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RECYCLING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210807" y="725046"/>
              <a:ext cx="40957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https://www.technologystudent.com/prddes1/closeloop1.html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443765" y="1668968"/>
              <a:ext cx="504634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4459605" algn="l"/>
                </a:tabLst>
              </a:pP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11.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 a material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can be ‘closed</a:t>
              </a:r>
              <a:r>
                <a:rPr sz="1400" spc="2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loop’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recycled.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1</a:t>
              </a:r>
              <a:r>
                <a:rPr sz="1400" b="1" i="1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43740" y="3126302"/>
              <a:ext cx="681672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104013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12.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With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reference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material you named above, why is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suitable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closed loop  recycling?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A1AF0CF-8768-4657-94ED-EC7A7187557D}"/>
              </a:ext>
            </a:extLst>
          </p:cNvPr>
          <p:cNvGrpSpPr/>
          <p:nvPr/>
        </p:nvGrpSpPr>
        <p:grpSpPr>
          <a:xfrm>
            <a:off x="307966" y="111890"/>
            <a:ext cx="7080884" cy="2099168"/>
            <a:chOff x="307966" y="111890"/>
            <a:chExt cx="7080884" cy="2099168"/>
          </a:xfrm>
        </p:grpSpPr>
        <p:sp>
          <p:nvSpPr>
            <p:cNvPr id="2" name="object 2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16390" y="703820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307966" y="623520"/>
              <a:ext cx="7080884" cy="430530"/>
            </a:xfrm>
            <a:custGeom>
              <a:avLst/>
              <a:gdLst/>
              <a:ahLst/>
              <a:cxnLst/>
              <a:rect l="l" t="t" r="r" b="b"/>
              <a:pathLst>
                <a:path w="7080884" h="430530">
                  <a:moveTo>
                    <a:pt x="0" y="0"/>
                  </a:moveTo>
                  <a:lnTo>
                    <a:pt x="7080407" y="0"/>
                  </a:lnTo>
                  <a:lnTo>
                    <a:pt x="7080407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2490326" y="111890"/>
              <a:ext cx="288290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CLOSED </a:t>
              </a: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LOOP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RECYCLING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195568" y="748104"/>
              <a:ext cx="40957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https://www.technologystudent.com/prddes1/closeloop2.html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324194" y="1376033"/>
              <a:ext cx="6929120" cy="83502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13.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space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below,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</a:t>
              </a:r>
              <a:r>
                <a:rPr sz="1400" spc="-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ideal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400" spc="-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closed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loop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recycling.  Then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manufacturing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recycling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process,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raw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material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  manufacture,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collection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reprocessing.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notes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and/or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annotated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sketches.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4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8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601EC824-E27E-42E6-9756-16205E27435F}"/>
              </a:ext>
            </a:extLst>
          </p:cNvPr>
          <p:cNvGrpSpPr/>
          <p:nvPr/>
        </p:nvGrpSpPr>
        <p:grpSpPr>
          <a:xfrm>
            <a:off x="321668" y="114486"/>
            <a:ext cx="7038608" cy="4694351"/>
            <a:chOff x="321668" y="114486"/>
            <a:chExt cx="7038608" cy="4694351"/>
          </a:xfrm>
        </p:grpSpPr>
        <p:sp>
          <p:nvSpPr>
            <p:cNvPr id="2" name="object 2"/>
            <p:cNvSpPr txBox="1"/>
            <p:nvPr/>
          </p:nvSpPr>
          <p:spPr>
            <a:xfrm>
              <a:off x="3232558" y="729924"/>
              <a:ext cx="4078604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https://www.technologystudent.com/prddes1/envirmod1.html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130188" y="433328"/>
              <a:ext cx="144145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</a:t>
              </a:r>
              <a:r>
                <a:rPr sz="650" spc="-10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6640441" y="433066"/>
              <a:ext cx="610870" cy="13017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40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516390" y="703820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336542" y="623520"/>
              <a:ext cx="7023734" cy="430530"/>
            </a:xfrm>
            <a:custGeom>
              <a:avLst/>
              <a:gdLst/>
              <a:ahLst/>
              <a:cxnLst/>
              <a:rect l="l" t="t" r="r" b="b"/>
              <a:pathLst>
                <a:path w="7023734" h="430530">
                  <a:moveTo>
                    <a:pt x="0" y="0"/>
                  </a:moveTo>
                  <a:lnTo>
                    <a:pt x="7023254" y="0"/>
                  </a:lnTo>
                  <a:lnTo>
                    <a:pt x="7023254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293409" y="114486"/>
              <a:ext cx="324993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ENVIRONMENTAL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MODERNISM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85211" y="1191403"/>
              <a:ext cx="399796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331279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14.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Environmental</a:t>
              </a:r>
              <a:r>
                <a:rPr sz="1400" spc="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Modernism</a:t>
              </a:r>
              <a:r>
                <a:rPr sz="1400" spc="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85193" y="4172567"/>
              <a:ext cx="6913880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15. How do Environmentalists and Environmental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Modernists,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diﬀer in their approach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environmental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issues?</a:t>
              </a:r>
              <a:r>
                <a:rPr sz="1400" spc="2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Make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reference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energy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production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answer.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35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6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951</Words>
  <Application>Microsoft Office PowerPoint</Application>
  <PresentationFormat>Custom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DESIGN AND TECHNOLOGY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revision_booklet9_the_environment1.cdr</dc:title>
  <dc:creator>BY V.RYAN</dc:creator>
  <cp:keywords>ENVIRONMENTAL WORKBOOK 1</cp:keywords>
  <cp:lastModifiedBy>Vincent RYan</cp:lastModifiedBy>
  <cp:revision>1</cp:revision>
  <dcterms:created xsi:type="dcterms:W3CDTF">2021-02-10T11:51:06Z</dcterms:created>
  <dcterms:modified xsi:type="dcterms:W3CDTF">2021-02-10T11:53:16Z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2021-02-10T00:00:00Z</vt:filetime>
  </property>
</Properties>
</file>