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990" y="617270"/>
            <a:ext cx="10484485" cy="6842759"/>
          </a:xfrm>
          <a:custGeom>
            <a:avLst/>
            <a:gdLst/>
            <a:ahLst/>
            <a:cxnLst/>
            <a:rect l="l" t="t" r="r" b="b"/>
            <a:pathLst>
              <a:path w="10484485" h="6842759">
                <a:moveTo>
                  <a:pt x="0" y="6842721"/>
                </a:moveTo>
                <a:lnTo>
                  <a:pt x="10483964" y="6842721"/>
                </a:lnTo>
                <a:lnTo>
                  <a:pt x="10483964" y="0"/>
                </a:lnTo>
                <a:lnTo>
                  <a:pt x="0" y="0"/>
                </a:lnTo>
                <a:lnTo>
                  <a:pt x="0" y="6842721"/>
                </a:lnTo>
                <a:close/>
              </a:path>
            </a:pathLst>
          </a:custGeom>
          <a:solidFill>
            <a:srgbClr val="EC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1772" y="2654738"/>
            <a:ext cx="10363200" cy="4680585"/>
          </a:xfrm>
          <a:custGeom>
            <a:avLst/>
            <a:gdLst/>
            <a:ahLst/>
            <a:cxnLst/>
            <a:rect l="l" t="t" r="r" b="b"/>
            <a:pathLst>
              <a:path w="10363200" h="4680584">
                <a:moveTo>
                  <a:pt x="10363200" y="4680394"/>
                </a:moveTo>
                <a:lnTo>
                  <a:pt x="10088880" y="4541520"/>
                </a:lnTo>
                <a:lnTo>
                  <a:pt x="300990" y="4541520"/>
                </a:lnTo>
                <a:lnTo>
                  <a:pt x="0" y="4680394"/>
                </a:lnTo>
                <a:lnTo>
                  <a:pt x="10363200" y="4680394"/>
                </a:lnTo>
                <a:close/>
              </a:path>
              <a:path w="10363200" h="4680584">
                <a:moveTo>
                  <a:pt x="10363200" y="2539174"/>
                </a:moveTo>
                <a:lnTo>
                  <a:pt x="10088880" y="2400300"/>
                </a:lnTo>
                <a:lnTo>
                  <a:pt x="300990" y="2400300"/>
                </a:lnTo>
                <a:lnTo>
                  <a:pt x="0" y="2539174"/>
                </a:lnTo>
                <a:lnTo>
                  <a:pt x="10363200" y="2539174"/>
                </a:lnTo>
                <a:close/>
              </a:path>
              <a:path w="10363200" h="4680584">
                <a:moveTo>
                  <a:pt x="10363200" y="138874"/>
                </a:moveTo>
                <a:lnTo>
                  <a:pt x="10088880" y="0"/>
                </a:lnTo>
                <a:lnTo>
                  <a:pt x="300990" y="0"/>
                </a:lnTo>
                <a:lnTo>
                  <a:pt x="0" y="138874"/>
                </a:lnTo>
                <a:lnTo>
                  <a:pt x="10363200" y="138874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63686" y="1742891"/>
            <a:ext cx="2318749" cy="10155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1300" y="1745469"/>
            <a:ext cx="330754" cy="98273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7990" y="147002"/>
            <a:ext cx="10484485" cy="470534"/>
          </a:xfrm>
          <a:custGeom>
            <a:avLst/>
            <a:gdLst/>
            <a:ahLst/>
            <a:cxnLst/>
            <a:rect l="l" t="t" r="r" b="b"/>
            <a:pathLst>
              <a:path w="10484485" h="470534">
                <a:moveTo>
                  <a:pt x="10483964" y="0"/>
                </a:moveTo>
                <a:lnTo>
                  <a:pt x="0" y="0"/>
                </a:lnTo>
                <a:lnTo>
                  <a:pt x="0" y="470268"/>
                </a:lnTo>
                <a:lnTo>
                  <a:pt x="10483964" y="470268"/>
                </a:lnTo>
                <a:lnTo>
                  <a:pt x="10483964" y="0"/>
                </a:lnTo>
                <a:close/>
              </a:path>
            </a:pathLst>
          </a:custGeom>
          <a:solidFill>
            <a:srgbClr val="7B9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9468" y="167615"/>
            <a:ext cx="4102100" cy="408940"/>
          </a:xfrm>
          <a:custGeom>
            <a:avLst/>
            <a:gdLst/>
            <a:ahLst/>
            <a:cxnLst/>
            <a:rect l="l" t="t" r="r" b="b"/>
            <a:pathLst>
              <a:path w="4102100" h="408940">
                <a:moveTo>
                  <a:pt x="4102100" y="0"/>
                </a:moveTo>
                <a:lnTo>
                  <a:pt x="0" y="0"/>
                </a:lnTo>
                <a:lnTo>
                  <a:pt x="0" y="408381"/>
                </a:lnTo>
                <a:lnTo>
                  <a:pt x="4102100" y="408381"/>
                </a:lnTo>
                <a:lnTo>
                  <a:pt x="4102100" y="0"/>
                </a:lnTo>
                <a:close/>
              </a:path>
            </a:pathLst>
          </a:custGeom>
          <a:solidFill>
            <a:srgbClr val="63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technologystudent.com/equip_flsh/engblue1.html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hyperlink" Target="http://www.technologystudent.com/" TargetMode="External"/><Relationship Id="rId21" Type="http://schemas.openxmlformats.org/officeDocument/2006/relationships/image" Target="../media/image14.png"/><Relationship Id="rId7" Type="http://schemas.openxmlformats.org/officeDocument/2006/relationships/hyperlink" Target="https://technologystudent.com/equip_flsh/bradawl1.html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hyperlink" Target="https://www.technologystudent.com/equip_flsh/calipers1.html" TargetMode="External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hyperlink" Target="https://www.technologystudent.com/equip_flsh/springdiv1.html" TargetMode="External"/><Relationship Id="rId20" Type="http://schemas.openxmlformats.org/officeDocument/2006/relationships/image" Target="../media/image13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hyperlink" Target="https://technologystudent.com/equip1/punch1.htm" TargetMode="External"/><Relationship Id="rId10" Type="http://schemas.openxmlformats.org/officeDocument/2006/relationships/hyperlink" Target="https://technologystudent.com/equip1/bevel1.htm" TargetMode="External"/><Relationship Id="rId19" Type="http://schemas.openxmlformats.org/officeDocument/2006/relationships/hyperlink" Target="https://technologystudent.com/equip1/try1.htm" TargetMode="External"/><Relationship Id="rId31" Type="http://schemas.openxmlformats.org/officeDocument/2006/relationships/hyperlink" Target="https://technologystudent.com/equip_flsh/mitresq1.html" TargetMode="External"/><Relationship Id="rId4" Type="http://schemas.openxmlformats.org/officeDocument/2006/relationships/hyperlink" Target="https://technologystudent.com/equip_flsh/markingkn1.htm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hyperlink" Target="https://technologystudent.com/equip1/censq1.htm" TargetMode="External"/><Relationship Id="rId27" Type="http://schemas.openxmlformats.org/officeDocument/2006/relationships/image" Target="../media/image18.pn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E09B4FA-D1D1-D53F-9355-56B1BA9BFFB3}"/>
              </a:ext>
            </a:extLst>
          </p:cNvPr>
          <p:cNvGrpSpPr/>
          <p:nvPr/>
        </p:nvGrpSpPr>
        <p:grpSpPr>
          <a:xfrm>
            <a:off x="191541" y="156293"/>
            <a:ext cx="10376065" cy="7177101"/>
            <a:chOff x="191541" y="156293"/>
            <a:chExt cx="10376065" cy="7177101"/>
          </a:xfrm>
        </p:grpSpPr>
        <p:sp>
          <p:nvSpPr>
            <p:cNvPr id="2" name="object 2"/>
            <p:cNvSpPr txBox="1"/>
            <p:nvPr/>
          </p:nvSpPr>
          <p:spPr>
            <a:xfrm>
              <a:off x="414426" y="186404"/>
              <a:ext cx="4037965" cy="320040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301625" marR="5080" indent="-289560">
                <a:lnSpc>
                  <a:spcPts val="1120"/>
                </a:lnSpc>
                <a:spcBef>
                  <a:spcPts val="200"/>
                </a:spcBef>
              </a:pP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WHERE</a:t>
              </a:r>
              <a:r>
                <a:rPr sz="1000" b="1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POSSIBLE,</a:t>
              </a:r>
              <a:r>
                <a:rPr sz="1000" b="1" spc="-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ANSWER</a:t>
              </a:r>
              <a:r>
                <a:rPr sz="1000" b="1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ALL</a:t>
              </a: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QUESTIONS,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WITH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NOTES</a:t>
              </a:r>
              <a:r>
                <a:rPr sz="1000" b="1" spc="-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AND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SKETCHES.</a:t>
              </a:r>
              <a:r>
                <a:rPr sz="1000" b="1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CLICK</a:t>
              </a: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CARS</a:t>
              </a:r>
              <a:r>
                <a:rPr sz="1000" b="1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FOR</a:t>
              </a:r>
              <a:r>
                <a:rPr sz="1000" b="1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HELPFUL</a:t>
              </a:r>
              <a:r>
                <a:rPr sz="1000" b="1" spc="-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LINKS.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4781448" y="156293"/>
              <a:ext cx="4997450" cy="38036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1350" b="1" u="sng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MARKING</a:t>
              </a:r>
              <a:r>
                <a:rPr sz="1350" b="1" u="sng" spc="35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OUT</a:t>
              </a:r>
              <a:r>
                <a:rPr sz="1350" b="1" u="sng" spc="35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TOOLS</a:t>
              </a:r>
              <a:r>
                <a:rPr sz="1350" b="1" u="sng" spc="35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FOR</a:t>
              </a:r>
              <a:r>
                <a:rPr sz="1350" b="1" u="sng" spc="35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WOOD,</a:t>
              </a:r>
              <a:r>
                <a:rPr sz="1350" b="1" u="sng" spc="35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spc="-1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METAL</a:t>
              </a:r>
              <a:r>
                <a:rPr sz="1350" b="1" u="sng" spc="-5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AND</a:t>
              </a:r>
              <a:r>
                <a:rPr sz="1350" b="1" u="sng" spc="35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350" b="1" u="sng" spc="-1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cs typeface="Arial"/>
                </a:rPr>
                <a:t>PLASTICS</a:t>
              </a:r>
              <a:endParaRPr sz="1350">
                <a:latin typeface="Arial"/>
                <a:cs typeface="Arial"/>
              </a:endParaRPr>
            </a:p>
            <a:p>
              <a:pPr marL="504825">
                <a:lnSpc>
                  <a:spcPct val="100000"/>
                </a:lnSpc>
                <a:spcBef>
                  <a:spcPts val="665"/>
                </a:spcBef>
                <a:tabLst>
                  <a:tab pos="3394710" algn="l"/>
                </a:tabLst>
              </a:pPr>
              <a:r>
                <a:rPr sz="400" dirty="0">
                  <a:solidFill>
                    <a:srgbClr val="FFFFFF"/>
                  </a:solidFill>
                  <a:latin typeface="Arial"/>
                  <a:cs typeface="Arial"/>
                </a:rPr>
                <a:t>WORLD</a:t>
              </a:r>
              <a:r>
                <a:rPr sz="400" spc="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400" dirty="0">
                  <a:solidFill>
                    <a:srgbClr val="FFFFFF"/>
                  </a:solidFill>
                  <a:latin typeface="Arial"/>
                  <a:cs typeface="Arial"/>
                </a:rPr>
                <a:t>ASSOCIATION</a:t>
              </a:r>
              <a:r>
                <a:rPr sz="400" spc="7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400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400" spc="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400" dirty="0">
                  <a:solidFill>
                    <a:srgbClr val="FFFFFF"/>
                  </a:solidFill>
                  <a:latin typeface="Arial"/>
                  <a:cs typeface="Arial"/>
                </a:rPr>
                <a:t>TECHNOLOGY</a:t>
              </a:r>
              <a:r>
                <a:rPr sz="400" spc="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400" dirty="0">
                  <a:solidFill>
                    <a:srgbClr val="FFFFFF"/>
                  </a:solidFill>
                  <a:latin typeface="Arial"/>
                  <a:cs typeface="Arial"/>
                </a:rPr>
                <a:t>TEACHERS</a:t>
              </a:r>
              <a:r>
                <a:rPr sz="400" spc="459" dirty="0">
                  <a:solidFill>
                    <a:srgbClr val="FFFFFF"/>
                  </a:solidFill>
                  <a:latin typeface="Arial"/>
                  <a:cs typeface="Arial"/>
                </a:rPr>
                <a:t>  </a:t>
              </a:r>
              <a:r>
                <a:rPr sz="400" spc="-10" dirty="0">
                  <a:solidFill>
                    <a:srgbClr val="FFFFFF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r>
                <a:rPr sz="400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sz="600" baseline="6944" dirty="0">
                  <a:solidFill>
                    <a:srgbClr val="FFFFFF"/>
                  </a:solidFill>
                  <a:latin typeface="Arial"/>
                  <a:cs typeface="Arial"/>
                  <a:hlinkClick r:id="rId3"/>
                </a:rPr>
                <a:t>www.technologystudent.com</a:t>
              </a:r>
              <a:r>
                <a:rPr sz="600" spc="30" baseline="6944" dirty="0">
                  <a:solidFill>
                    <a:srgbClr val="FFFFFF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600" baseline="6944" dirty="0">
                  <a:solidFill>
                    <a:srgbClr val="FFFFFF"/>
                  </a:solidFill>
                  <a:latin typeface="Arial"/>
                  <a:cs typeface="Arial"/>
                  <a:hlinkClick r:id="rId3"/>
                </a:rPr>
                <a:t>©</a:t>
              </a:r>
              <a:r>
                <a:rPr sz="600" spc="30" baseline="694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600" baseline="6944" dirty="0">
                  <a:solidFill>
                    <a:srgbClr val="FFFFFF"/>
                  </a:solidFill>
                  <a:latin typeface="Arial"/>
                  <a:cs typeface="Arial"/>
                </a:rPr>
                <a:t>2023</a:t>
              </a:r>
              <a:r>
                <a:rPr sz="600" spc="630" baseline="694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600" baseline="6944" dirty="0">
                  <a:solidFill>
                    <a:srgbClr val="FFFFFF"/>
                  </a:solidFill>
                  <a:latin typeface="Arial"/>
                  <a:cs typeface="Arial"/>
                </a:rPr>
                <a:t>V.Ryan</a:t>
              </a:r>
              <a:r>
                <a:rPr sz="600" spc="37" baseline="694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600" baseline="6944" dirty="0">
                  <a:solidFill>
                    <a:srgbClr val="FFFFFF"/>
                  </a:solidFill>
                  <a:latin typeface="Arial"/>
                  <a:cs typeface="Arial"/>
                </a:rPr>
                <a:t>©</a:t>
              </a:r>
              <a:r>
                <a:rPr sz="600" spc="30" baseline="694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600" spc="-30" baseline="6944" dirty="0">
                  <a:solidFill>
                    <a:srgbClr val="FFFFFF"/>
                  </a:solidFill>
                  <a:latin typeface="Arial"/>
                  <a:cs typeface="Arial"/>
                </a:rPr>
                <a:t>2023</a:t>
              </a:r>
              <a:endParaRPr sz="600" baseline="6944">
                <a:latin typeface="Arial"/>
                <a:cs typeface="Arial"/>
              </a:endParaRPr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216471" y="1749204"/>
              <a:ext cx="10351135" cy="5584190"/>
              <a:chOff x="216471" y="1749204"/>
              <a:chExt cx="10351135" cy="5584190"/>
            </a:xfrm>
          </p:grpSpPr>
          <p:pic>
            <p:nvPicPr>
              <p:cNvPr id="5" name="object 5">
                <a:hlinkClick r:id="rId4"/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0957" y="1777067"/>
                <a:ext cx="2311755" cy="966470"/>
              </a:xfrm>
              <a:prstGeom prst="rect">
                <a:avLst/>
              </a:prstGeom>
            </p:spPr>
          </p:pic>
          <p:pic>
            <p:nvPicPr>
              <p:cNvPr id="6" name="object 6">
                <a:hlinkClick r:id="rId4"/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2069" y="1757941"/>
                <a:ext cx="337578" cy="1003298"/>
              </a:xfrm>
              <a:prstGeom prst="rect">
                <a:avLst/>
              </a:prstGeom>
            </p:spPr>
          </p:pic>
          <p:pic>
            <p:nvPicPr>
              <p:cNvPr id="7" name="object 7">
                <a:hlinkClick r:id="rId7"/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76054" y="1832177"/>
                <a:ext cx="2567038" cy="907588"/>
              </a:xfrm>
              <a:prstGeom prst="rect">
                <a:avLst/>
              </a:prstGeom>
            </p:spPr>
          </p:pic>
          <p:pic>
            <p:nvPicPr>
              <p:cNvPr id="8" name="object 8">
                <a:hlinkClick r:id="rId7"/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460811" y="1749204"/>
                <a:ext cx="318782" cy="964918"/>
              </a:xfrm>
              <a:prstGeom prst="rect">
                <a:avLst/>
              </a:prstGeom>
            </p:spPr>
          </p:pic>
          <p:pic>
            <p:nvPicPr>
              <p:cNvPr id="9" name="object 9">
                <a:hlinkClick r:id="rId10"/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12052" y="4092163"/>
                <a:ext cx="3005517" cy="1057554"/>
              </a:xfrm>
              <a:prstGeom prst="rect">
                <a:avLst/>
              </a:prstGeom>
            </p:spPr>
          </p:pic>
          <p:pic>
            <p:nvPicPr>
              <p:cNvPr id="10" name="object 10">
                <a:hlinkClick r:id="rId10"/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92909" y="4067669"/>
                <a:ext cx="267373" cy="1052393"/>
              </a:xfrm>
              <a:prstGeom prst="rect">
                <a:avLst/>
              </a:prstGeom>
            </p:spPr>
          </p:pic>
          <p:pic>
            <p:nvPicPr>
              <p:cNvPr id="11" name="object 11">
                <a:hlinkClick r:id="rId13"/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815658" y="4074459"/>
                <a:ext cx="2707735" cy="1046683"/>
              </a:xfrm>
              <a:prstGeom prst="rect">
                <a:avLst/>
              </a:prstGeom>
            </p:spPr>
          </p:pic>
          <p:pic>
            <p:nvPicPr>
              <p:cNvPr id="12" name="object 12">
                <a:hlinkClick r:id="rId13"/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66396" y="4061634"/>
                <a:ext cx="324365" cy="1069642"/>
              </a:xfrm>
              <a:prstGeom prst="rect">
                <a:avLst/>
              </a:prstGeom>
            </p:spPr>
          </p:pic>
          <p:pic>
            <p:nvPicPr>
              <p:cNvPr id="13" name="object 13">
                <a:hlinkClick r:id="rId16"/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5911" y="3986424"/>
                <a:ext cx="3207219" cy="1185493"/>
              </a:xfrm>
              <a:prstGeom prst="rect">
                <a:avLst/>
              </a:prstGeom>
            </p:spPr>
          </p:pic>
          <p:pic>
            <p:nvPicPr>
              <p:cNvPr id="14" name="object 14">
                <a:hlinkClick r:id="rId16"/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336851" y="4040769"/>
                <a:ext cx="331939" cy="1116530"/>
              </a:xfrm>
              <a:prstGeom prst="rect">
                <a:avLst/>
              </a:prstGeom>
            </p:spPr>
          </p:pic>
          <p:pic>
            <p:nvPicPr>
              <p:cNvPr id="15" name="object 15">
                <a:hlinkClick r:id="rId19"/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639168" y="1812868"/>
                <a:ext cx="2397937" cy="924401"/>
              </a:xfrm>
              <a:prstGeom prst="rect">
                <a:avLst/>
              </a:prstGeom>
            </p:spPr>
          </p:pic>
          <p:pic>
            <p:nvPicPr>
              <p:cNvPr id="16" name="object 16">
                <a:hlinkClick r:id="rId19"/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748081" y="1761941"/>
                <a:ext cx="314045" cy="1020655"/>
              </a:xfrm>
              <a:prstGeom prst="rect">
                <a:avLst/>
              </a:prstGeom>
            </p:spPr>
          </p:pic>
          <p:pic>
            <p:nvPicPr>
              <p:cNvPr id="17" name="object 17">
                <a:hlinkClick r:id="rId22"/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216471" y="6398013"/>
                <a:ext cx="3708895" cy="894803"/>
              </a:xfrm>
              <a:prstGeom prst="rect">
                <a:avLst/>
              </a:prstGeom>
            </p:spPr>
          </p:pic>
          <p:pic>
            <p:nvPicPr>
              <p:cNvPr id="18" name="object 18">
                <a:hlinkClick r:id="rId22"/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2520886" y="6232659"/>
                <a:ext cx="426567" cy="1099525"/>
              </a:xfrm>
              <a:prstGeom prst="rect">
                <a:avLst/>
              </a:prstGeom>
            </p:spPr>
          </p:pic>
          <p:pic>
            <p:nvPicPr>
              <p:cNvPr id="19" name="object 19">
                <a:hlinkClick r:id="rId25"/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38499" y="6377402"/>
                <a:ext cx="2917391" cy="901736"/>
              </a:xfrm>
              <a:prstGeom prst="rect">
                <a:avLst/>
              </a:prstGeom>
            </p:spPr>
          </p:pic>
          <p:pic>
            <p:nvPicPr>
              <p:cNvPr id="20" name="object 20">
                <a:hlinkClick r:id="rId25"/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944176" y="6194065"/>
                <a:ext cx="588512" cy="1105102"/>
              </a:xfrm>
              <a:prstGeom prst="rect">
                <a:avLst/>
              </a:prstGeom>
            </p:spPr>
          </p:pic>
          <p:pic>
            <p:nvPicPr>
              <p:cNvPr id="21" name="object 21">
                <a:hlinkClick r:id="rId28"/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7220407" y="6298830"/>
                <a:ext cx="3346970" cy="1011767"/>
              </a:xfrm>
              <a:prstGeom prst="rect">
                <a:avLst/>
              </a:prstGeom>
            </p:spPr>
          </p:pic>
          <p:pic>
            <p:nvPicPr>
              <p:cNvPr id="22" name="object 22">
                <a:hlinkClick r:id="rId28"/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9531291" y="6222626"/>
                <a:ext cx="422219" cy="1110183"/>
              </a:xfrm>
              <a:prstGeom prst="rect">
                <a:avLst/>
              </a:prstGeom>
            </p:spPr>
          </p:pic>
        </p:grpSp>
        <p:sp>
          <p:nvSpPr>
            <p:cNvPr id="23" name="object 23"/>
            <p:cNvSpPr txBox="1"/>
            <p:nvPr/>
          </p:nvSpPr>
          <p:spPr>
            <a:xfrm>
              <a:off x="267741" y="3701041"/>
              <a:ext cx="8559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10" dirty="0">
                  <a:solidFill>
                    <a:srgbClr val="151616"/>
                  </a:solidFill>
                  <a:latin typeface="Arial"/>
                  <a:cs typeface="Arial"/>
                </a:rPr>
                <a:t>1950s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91541" y="823055"/>
              <a:ext cx="2290445" cy="946150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336550" marR="5080" indent="-272415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1.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WHAT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MARKING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KNIFE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HOW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IT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USED?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3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2400" spc="-10" dirty="0">
                  <a:solidFill>
                    <a:srgbClr val="151616"/>
                  </a:solidFill>
                  <a:latin typeface="Arial"/>
                  <a:cs typeface="Arial"/>
                </a:rPr>
                <a:t>1930s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082404" y="823055"/>
              <a:ext cx="215328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428625" marR="5080" indent="-416559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2.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BRADAWL</a:t>
              </a:r>
              <a:r>
                <a:rPr sz="1200" b="1" spc="-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AND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HOW IS IT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USED?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572950" y="819271"/>
              <a:ext cx="2534920" cy="54927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9685" marR="5080" indent="-7620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3.</a:t>
              </a:r>
              <a:r>
                <a:rPr sz="1200" b="1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DESCRIBE</a:t>
              </a:r>
              <a:r>
                <a:rPr sz="1200" b="1" spc="-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ONE</a:t>
              </a:r>
              <a:r>
                <a:rPr sz="1200" b="1" spc="-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EXAMPLE</a:t>
              </a:r>
              <a:r>
                <a:rPr sz="1200" b="1" spc="-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b="1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50" dirty="0">
                  <a:solidFill>
                    <a:srgbClr val="151616"/>
                  </a:solidFill>
                  <a:latin typeface="Arial"/>
                  <a:cs typeface="Arial"/>
                </a:rPr>
                <a:t>A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TRY</a:t>
              </a:r>
              <a:r>
                <a:rPr sz="1200" b="1" spc="-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SQUARE</a:t>
              </a:r>
              <a:r>
                <a:rPr sz="1200" b="1" spc="-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BEING</a:t>
              </a:r>
              <a:r>
                <a:rPr sz="1200" b="1" spc="-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USED</a:t>
              </a:r>
              <a:r>
                <a:rPr sz="1200" b="1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WHEN</a:t>
              </a:r>
              <a:endParaRPr sz="1200">
                <a:latin typeface="Arial"/>
                <a:cs typeface="Arial"/>
              </a:endParaRPr>
            </a:p>
            <a:p>
              <a:pPr marL="705485">
                <a:lnSpc>
                  <a:spcPts val="1315"/>
                </a:lnSpc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MARKING</a:t>
              </a:r>
              <a:r>
                <a:rPr sz="1200" b="1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OUT.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489886" y="834498"/>
              <a:ext cx="1724660" cy="54927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119380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4.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MITRE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SQUARE?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ITS</a:t>
              </a:r>
              <a:endParaRPr sz="1200">
                <a:latin typeface="Arial"/>
                <a:cs typeface="Arial"/>
              </a:endParaRPr>
            </a:p>
            <a:p>
              <a:pPr marL="421640">
                <a:lnSpc>
                  <a:spcPts val="1315"/>
                </a:lnSpc>
              </a:pP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FUNCTION?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79806" y="3097638"/>
              <a:ext cx="290449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859155" marR="5080" indent="-847090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5.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SLIDING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BEVEL</a:t>
              </a:r>
              <a:r>
                <a:rPr sz="1200" b="1" spc="-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USED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MARK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ANGLES.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HOW?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714089" y="3085675"/>
              <a:ext cx="2802890" cy="71945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331470" marR="5080" indent="-319405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6.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WHEN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MARKING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SURFACE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METAL,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ENGINEERS</a:t>
              </a:r>
              <a:r>
                <a:rPr sz="1200" b="1" spc="-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BLUE</a:t>
              </a:r>
              <a:r>
                <a:rPr sz="1200" b="1" spc="-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endParaRPr sz="1200">
                <a:latin typeface="Arial"/>
                <a:cs typeface="Arial"/>
              </a:endParaRPr>
            </a:p>
            <a:p>
              <a:pPr marL="1024255" marR="107314" indent="-908685">
                <a:lnSpc>
                  <a:spcPts val="1340"/>
                </a:lnSpc>
                <a:spcBef>
                  <a:spcPts val="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REQUIRED.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IT?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HOW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APPLIED?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7396200" y="3093295"/>
              <a:ext cx="2693035" cy="54927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160655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7.</a:t>
              </a:r>
              <a:r>
                <a:rPr sz="1200" b="1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DESCRIBE</a:t>
              </a:r>
              <a:r>
                <a:rPr sz="1200" b="1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b="1" spc="-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PURPOSE</a:t>
              </a:r>
              <a:r>
                <a:rPr sz="1200" b="1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SPRING DIVIDERS, WHEN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MARKING</a:t>
              </a:r>
              <a:endParaRPr sz="1200">
                <a:latin typeface="Arial"/>
                <a:cs typeface="Arial"/>
              </a:endParaRPr>
            </a:p>
            <a:p>
              <a:pPr marL="885825">
                <a:lnSpc>
                  <a:spcPts val="1315"/>
                </a:lnSpc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OUT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METAL.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42341" y="5379282"/>
              <a:ext cx="3287395" cy="1047750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77800" marR="5080" indent="59055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8. EXPLAIN HOW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YOU WOULD FIND 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CENTRE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PIECE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ROUND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SECTION</a:t>
              </a:r>
              <a:endParaRPr sz="1200">
                <a:latin typeface="Arial"/>
                <a:cs typeface="Arial"/>
              </a:endParaRPr>
            </a:p>
            <a:p>
              <a:pPr marL="1316355">
                <a:lnSpc>
                  <a:spcPts val="1315"/>
                </a:lnSpc>
              </a:pP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MATERIAL.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45"/>
                </a:spcBef>
              </a:pPr>
              <a:r>
                <a:rPr sz="2400" spc="-10" dirty="0">
                  <a:solidFill>
                    <a:srgbClr val="151616"/>
                  </a:solidFill>
                  <a:latin typeface="Arial"/>
                  <a:cs typeface="Arial"/>
                </a:rPr>
                <a:t>1960s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162717" y="5386890"/>
              <a:ext cx="266763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15240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9.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ARE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INSIDE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OUTSIDE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CALIPERS?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HOW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ARE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THEY</a:t>
              </a:r>
              <a:r>
                <a:rPr sz="1200" b="1" spc="-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USED?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7429017" y="5409737"/>
              <a:ext cx="290131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43180">
                <a:lnSpc>
                  <a:spcPts val="1340"/>
                </a:lnSpc>
                <a:spcBef>
                  <a:spcPts val="225"/>
                </a:spcBef>
              </a:pP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10.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b="1" spc="-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CENTRE</a:t>
              </a:r>
              <a:r>
                <a:rPr sz="1200" b="1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PUNCH?</a:t>
              </a:r>
              <a:r>
                <a:rPr sz="1200" b="1" spc="-25" dirty="0">
                  <a:solidFill>
                    <a:srgbClr val="151616"/>
                  </a:solidFill>
                  <a:latin typeface="Arial"/>
                  <a:cs typeface="Arial"/>
                </a:rPr>
                <a:t> HOW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DOES</a:t>
              </a:r>
              <a:r>
                <a:rPr sz="1200" b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IT DIFFER FROM</a:t>
              </a:r>
              <a:r>
                <a:rPr sz="1200" b="1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b="1" spc="-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151616"/>
                  </a:solidFill>
                  <a:latin typeface="Arial"/>
                  <a:cs typeface="Arial"/>
                </a:rPr>
                <a:t>DOT </a:t>
              </a:r>
              <a:r>
                <a:rPr sz="1200" b="1" spc="-10" dirty="0">
                  <a:solidFill>
                    <a:srgbClr val="151616"/>
                  </a:solidFill>
                  <a:latin typeface="Arial"/>
                  <a:cs typeface="Arial"/>
                </a:rPr>
                <a:t>PUNCH?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8534048" y="2520132"/>
              <a:ext cx="1652905" cy="216535"/>
              <a:chOff x="8534048" y="2520132"/>
              <a:chExt cx="1652905" cy="216535"/>
            </a:xfrm>
          </p:grpSpPr>
          <p:sp>
            <p:nvSpPr>
              <p:cNvPr id="35" name="object 35">
                <a:hlinkClick r:id="rId31"/>
              </p:cNvPr>
              <p:cNvSpPr/>
              <p:nvPr/>
            </p:nvSpPr>
            <p:spPr>
              <a:xfrm>
                <a:off x="8534048" y="2657630"/>
                <a:ext cx="1652905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1652904" h="78739">
                    <a:moveTo>
                      <a:pt x="1490370" y="0"/>
                    </a:moveTo>
                    <a:lnTo>
                      <a:pt x="122034" y="0"/>
                    </a:lnTo>
                    <a:lnTo>
                      <a:pt x="93852" y="22240"/>
                    </a:lnTo>
                    <a:lnTo>
                      <a:pt x="64593" y="41079"/>
                    </a:lnTo>
                    <a:lnTo>
                      <a:pt x="33546" y="56644"/>
                    </a:lnTo>
                    <a:lnTo>
                      <a:pt x="0" y="69062"/>
                    </a:lnTo>
                    <a:lnTo>
                      <a:pt x="1652600" y="78587"/>
                    </a:lnTo>
                    <a:lnTo>
                      <a:pt x="1604356" y="67728"/>
                    </a:lnTo>
                    <a:lnTo>
                      <a:pt x="1561064" y="51204"/>
                    </a:lnTo>
                    <a:lnTo>
                      <a:pt x="1522984" y="28726"/>
                    </a:lnTo>
                    <a:lnTo>
                      <a:pt x="1490370" y="0"/>
                    </a:lnTo>
                    <a:close/>
                  </a:path>
                </a:pathLst>
              </a:custGeom>
              <a:solidFill>
                <a:srgbClr val="C4C4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>
                <a:hlinkClick r:id="rId31"/>
              </p:cNvPr>
              <p:cNvSpPr/>
              <p:nvPr/>
            </p:nvSpPr>
            <p:spPr>
              <a:xfrm>
                <a:off x="8655183" y="2520132"/>
                <a:ext cx="1368425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68425" h="138430">
                    <a:moveTo>
                      <a:pt x="60718" y="0"/>
                    </a:moveTo>
                    <a:lnTo>
                      <a:pt x="54092" y="37857"/>
                    </a:lnTo>
                    <a:lnTo>
                      <a:pt x="41074" y="73228"/>
                    </a:lnTo>
                    <a:lnTo>
                      <a:pt x="22699" y="106513"/>
                    </a:lnTo>
                    <a:lnTo>
                      <a:pt x="0" y="138112"/>
                    </a:lnTo>
                    <a:lnTo>
                      <a:pt x="1368018" y="138112"/>
                    </a:lnTo>
                    <a:lnTo>
                      <a:pt x="1344733" y="107232"/>
                    </a:lnTo>
                    <a:lnTo>
                      <a:pt x="1327529" y="74422"/>
                    </a:lnTo>
                    <a:lnTo>
                      <a:pt x="1315685" y="39525"/>
                    </a:lnTo>
                    <a:lnTo>
                      <a:pt x="1308480" y="2387"/>
                    </a:lnTo>
                    <a:lnTo>
                      <a:pt x="60718" y="0"/>
                    </a:lnTo>
                    <a:close/>
                  </a:path>
                </a:pathLst>
              </a:custGeom>
              <a:solidFill>
                <a:srgbClr val="ECF1F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" name="Freeform: Shape 36">
              <a:hlinkClick r:id="rId31"/>
              <a:extLst>
                <a:ext uri="{FF2B5EF4-FFF2-40B4-BE49-F238E27FC236}">
                  <a16:creationId xmlns:a16="http://schemas.microsoft.com/office/drawing/2014/main" id="{1024AA7C-63FD-9D22-6C8F-283AEB5A18C7}"/>
                </a:ext>
              </a:extLst>
            </p:cNvPr>
            <p:cNvSpPr/>
            <p:nvPr/>
          </p:nvSpPr>
          <p:spPr>
            <a:xfrm>
              <a:off x="8218449" y="1650380"/>
              <a:ext cx="2341756" cy="1059366"/>
            </a:xfrm>
            <a:custGeom>
              <a:avLst/>
              <a:gdLst>
                <a:gd name="connsiteX0" fmla="*/ 2341756 w 2341756"/>
                <a:gd name="connsiteY0" fmla="*/ 1059366 h 1059366"/>
                <a:gd name="connsiteX1" fmla="*/ 211873 w 2341756"/>
                <a:gd name="connsiteY1" fmla="*/ 1059366 h 1059366"/>
                <a:gd name="connsiteX2" fmla="*/ 0 w 2341756"/>
                <a:gd name="connsiteY2" fmla="*/ 869796 h 1059366"/>
                <a:gd name="connsiteX3" fmla="*/ 66907 w 2341756"/>
                <a:gd name="connsiteY3" fmla="*/ 78059 h 1059366"/>
                <a:gd name="connsiteX4" fmla="*/ 1014761 w 2341756"/>
                <a:gd name="connsiteY4" fmla="*/ 0 h 1059366"/>
                <a:gd name="connsiteX5" fmla="*/ 2219092 w 2341756"/>
                <a:gd name="connsiteY5" fmla="*/ 144966 h 1059366"/>
                <a:gd name="connsiteX6" fmla="*/ 2341756 w 2341756"/>
                <a:gd name="connsiteY6" fmla="*/ 1059366 h 10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1756" h="1059366">
                  <a:moveTo>
                    <a:pt x="2341756" y="1059366"/>
                  </a:moveTo>
                  <a:lnTo>
                    <a:pt x="211873" y="1059366"/>
                  </a:lnTo>
                  <a:lnTo>
                    <a:pt x="0" y="869796"/>
                  </a:lnTo>
                  <a:lnTo>
                    <a:pt x="66907" y="78059"/>
                  </a:lnTo>
                  <a:lnTo>
                    <a:pt x="1014761" y="0"/>
                  </a:lnTo>
                  <a:lnTo>
                    <a:pt x="2219092" y="144966"/>
                  </a:lnTo>
                  <a:lnTo>
                    <a:pt x="2341756" y="105936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marking-out-tools-knowledge-map1.cdr</dc:title>
  <dc:creator>BY V.RYAN</dc:creator>
  <cp:keywords>MARKING OUT TOOLS - KNOWLEDGE MAP</cp:keywords>
  <cp:lastModifiedBy>Vincent RYan</cp:lastModifiedBy>
  <cp:revision>1</cp:revision>
  <dcterms:created xsi:type="dcterms:W3CDTF">2023-03-23T18:27:40Z</dcterms:created>
  <dcterms:modified xsi:type="dcterms:W3CDTF">2023-03-23T18:32:51Z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2023-03-23T00:00:00Z</vt:filetime>
  </property>
  <property fmtid="{D5CDD505-2E9C-101B-9397-08002B2CF9AE}" pid="5" name="Producer">
    <vt:lpwstr>Corel PDF Engine Version 19.1.0.419</vt:lpwstr>
  </property>
</Properties>
</file>