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79830" y="66240"/>
            <a:ext cx="7210425" cy="1473835"/>
          </a:xfrm>
          <a:custGeom>
            <a:avLst/>
            <a:gdLst/>
            <a:ahLst/>
            <a:cxnLst/>
            <a:rect l="l" t="t" r="r" b="b"/>
            <a:pathLst>
              <a:path w="7210425" h="1473835">
                <a:moveTo>
                  <a:pt x="7210411" y="0"/>
                </a:moveTo>
                <a:lnTo>
                  <a:pt x="0" y="0"/>
                </a:lnTo>
                <a:lnTo>
                  <a:pt x="0" y="1473793"/>
                </a:lnTo>
                <a:lnTo>
                  <a:pt x="7210411" y="1473793"/>
                </a:lnTo>
                <a:lnTo>
                  <a:pt x="7210411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79830" y="66240"/>
            <a:ext cx="7210425" cy="1473835"/>
          </a:xfrm>
          <a:custGeom>
            <a:avLst/>
            <a:gdLst/>
            <a:ahLst/>
            <a:cxnLst/>
            <a:rect l="l" t="t" r="r" b="b"/>
            <a:pathLst>
              <a:path w="7210425" h="1473835">
                <a:moveTo>
                  <a:pt x="0" y="0"/>
                </a:moveTo>
                <a:lnTo>
                  <a:pt x="0" y="1473793"/>
                </a:lnTo>
                <a:lnTo>
                  <a:pt x="7210411" y="1473793"/>
                </a:lnTo>
                <a:lnTo>
                  <a:pt x="7210411" y="0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3883" y="51919"/>
            <a:ext cx="7329805" cy="476250"/>
          </a:xfrm>
          <a:custGeom>
            <a:avLst/>
            <a:gdLst/>
            <a:ahLst/>
            <a:cxnLst/>
            <a:rect l="l" t="t" r="r" b="b"/>
            <a:pathLst>
              <a:path w="7329805" h="476250">
                <a:moveTo>
                  <a:pt x="7329488" y="0"/>
                </a:moveTo>
                <a:lnTo>
                  <a:pt x="0" y="0"/>
                </a:lnTo>
                <a:lnTo>
                  <a:pt x="0" y="476251"/>
                </a:lnTo>
                <a:lnTo>
                  <a:pt x="7329488" y="476251"/>
                </a:lnTo>
                <a:lnTo>
                  <a:pt x="7329488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33883" y="51919"/>
            <a:ext cx="7329805" cy="10563225"/>
          </a:xfrm>
          <a:custGeom>
            <a:avLst/>
            <a:gdLst/>
            <a:ahLst/>
            <a:cxnLst/>
            <a:rect l="l" t="t" r="r" b="b"/>
            <a:pathLst>
              <a:path w="7329805" h="10563225">
                <a:moveTo>
                  <a:pt x="0" y="0"/>
                </a:moveTo>
                <a:lnTo>
                  <a:pt x="7329488" y="0"/>
                </a:lnTo>
                <a:lnTo>
                  <a:pt x="7329488" y="476251"/>
                </a:lnTo>
                <a:lnTo>
                  <a:pt x="0" y="476251"/>
                </a:lnTo>
                <a:lnTo>
                  <a:pt x="0" y="0"/>
                </a:lnTo>
                <a:close/>
              </a:path>
              <a:path w="7329805" h="10563225">
                <a:moveTo>
                  <a:pt x="0" y="10563231"/>
                </a:moveTo>
                <a:lnTo>
                  <a:pt x="7329488" y="10563231"/>
                </a:lnTo>
                <a:lnTo>
                  <a:pt x="7329488" y="476251"/>
                </a:lnTo>
                <a:lnTo>
                  <a:pt x="0" y="476251"/>
                </a:lnTo>
                <a:lnTo>
                  <a:pt x="0" y="10563231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46931" y="34921"/>
            <a:ext cx="464693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acebook.com/groups/254963448192823/" TargetMode="External"/><Relationship Id="rId3" Type="http://schemas.openxmlformats.org/officeDocument/2006/relationships/hyperlink" Target="http://www.technologystudent.com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facebook.com/groups/254963448192823/" TargetMode="External"/><Relationship Id="rId3" Type="http://schemas.openxmlformats.org/officeDocument/2006/relationships/hyperlink" Target="http://www.technologystudent.com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6931" y="34921"/>
            <a:ext cx="464693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pc="-35"/>
              <a:t>HEALTH</a:t>
            </a:r>
            <a:r>
              <a:rPr dirty="0" spc="-120"/>
              <a:t> </a:t>
            </a:r>
            <a:r>
              <a:rPr dirty="0"/>
              <a:t>AND</a:t>
            </a:r>
            <a:r>
              <a:rPr dirty="0" spc="-30"/>
              <a:t> </a:t>
            </a:r>
            <a:r>
              <a:rPr dirty="0"/>
              <a:t>SAFETY</a:t>
            </a:r>
            <a:r>
              <a:rPr dirty="0" spc="-75"/>
              <a:t> </a:t>
            </a:r>
            <a:r>
              <a:rPr dirty="0" spc="-10"/>
              <a:t>RECORD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179830" y="1540033"/>
            <a:ext cx="7210425" cy="713105"/>
          </a:xfrm>
          <a:custGeom>
            <a:avLst/>
            <a:gdLst/>
            <a:ahLst/>
            <a:cxnLst/>
            <a:rect l="l" t="t" r="r" b="b"/>
            <a:pathLst>
              <a:path w="7210425" h="713105">
                <a:moveTo>
                  <a:pt x="0" y="712918"/>
                </a:moveTo>
                <a:lnTo>
                  <a:pt x="0" y="0"/>
                </a:lnTo>
                <a:lnTo>
                  <a:pt x="7210411" y="0"/>
                </a:lnTo>
                <a:lnTo>
                  <a:pt x="7210411" y="712918"/>
                </a:lnTo>
                <a:lnTo>
                  <a:pt x="0" y="712918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220089" y="777839"/>
            <a:ext cx="7154545" cy="121856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514350">
              <a:lnSpc>
                <a:spcPct val="100000"/>
              </a:lnSpc>
              <a:spcBef>
                <a:spcPts val="305"/>
              </a:spcBef>
              <a:tabLst>
                <a:tab pos="3021965" algn="l"/>
                <a:tab pos="5196205" algn="l"/>
                <a:tab pos="7141209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FORM: 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400">
                <a:solidFill>
                  <a:srgbClr val="151616"/>
                </a:solidFill>
                <a:latin typeface="Times New Roman"/>
                <a:cs typeface="Times New Roman"/>
              </a:rPr>
              <a:t> </a:t>
            </a:r>
            <a:r>
              <a:rPr dirty="0" sz="1400" spc="-20" b="1">
                <a:solidFill>
                  <a:srgbClr val="151616"/>
                </a:solidFill>
                <a:latin typeface="Arial"/>
                <a:cs typeface="Arial"/>
              </a:rPr>
              <a:t>START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DATE: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END</a:t>
            </a:r>
            <a:r>
              <a:rPr dirty="0" sz="14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DATE: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  <a:p>
            <a:pPr marL="778510">
              <a:lnSpc>
                <a:spcPts val="1390"/>
              </a:lnSpc>
              <a:spcBef>
                <a:spcPts val="175"/>
              </a:spcBef>
            </a:pPr>
            <a:r>
              <a:rPr dirty="0" sz="1200" i="1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200" spc="-3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i="1">
                <a:solidFill>
                  <a:srgbClr val="151616"/>
                </a:solidFill>
                <a:latin typeface="Arial"/>
                <a:cs typeface="Arial"/>
              </a:rPr>
              <a:t>conduct</a:t>
            </a:r>
            <a:r>
              <a:rPr dirty="0" sz="1200" spc="-25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i="1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200" spc="-25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i="1">
                <a:solidFill>
                  <a:srgbClr val="151616"/>
                </a:solidFill>
                <a:latin typeface="Arial"/>
                <a:cs typeface="Arial"/>
              </a:rPr>
              <a:t>behaviour</a:t>
            </a:r>
            <a:r>
              <a:rPr dirty="0" sz="1200" spc="-3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i="1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25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i="1">
                <a:solidFill>
                  <a:srgbClr val="151616"/>
                </a:solidFill>
                <a:latin typeface="Arial"/>
                <a:cs typeface="Arial"/>
              </a:rPr>
              <a:t>class</a:t>
            </a:r>
            <a:r>
              <a:rPr dirty="0" sz="1200" spc="-25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i="1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3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i="1">
                <a:solidFill>
                  <a:srgbClr val="151616"/>
                </a:solidFill>
                <a:latin typeface="Arial"/>
                <a:cs typeface="Arial"/>
              </a:rPr>
              <a:t>attitude</a:t>
            </a:r>
            <a:r>
              <a:rPr dirty="0" sz="1200" spc="-25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i="1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25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i="1">
                <a:solidFill>
                  <a:srgbClr val="151616"/>
                </a:solidFill>
                <a:latin typeface="Arial"/>
                <a:cs typeface="Arial"/>
              </a:rPr>
              <a:t>learning,</a:t>
            </a:r>
            <a:r>
              <a:rPr dirty="0" sz="1200" spc="-25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i="1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dirty="0" sz="1200" spc="-3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i="1">
                <a:solidFill>
                  <a:srgbClr val="151616"/>
                </a:solidFill>
                <a:latin typeface="Arial"/>
                <a:cs typeface="Arial"/>
              </a:rPr>
              <a:t>determine</a:t>
            </a:r>
            <a:r>
              <a:rPr dirty="0" sz="1200" spc="-25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i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5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i="1">
                <a:solidFill>
                  <a:srgbClr val="151616"/>
                </a:solidFill>
                <a:latin typeface="Arial"/>
                <a:cs typeface="Arial"/>
              </a:rPr>
              <a:t>end</a:t>
            </a:r>
            <a:r>
              <a:rPr dirty="0" sz="1200" spc="-30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i="1">
                <a:solidFill>
                  <a:srgbClr val="151616"/>
                </a:solidFill>
                <a:latin typeface="Arial"/>
                <a:cs typeface="Arial"/>
              </a:rPr>
              <a:t>date.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390"/>
              </a:lnSpc>
              <a:tabLst>
                <a:tab pos="1146810" algn="l"/>
                <a:tab pos="7131684" algn="l"/>
              </a:tabLst>
            </a:pPr>
            <a:r>
              <a:rPr dirty="0" u="sng" sz="12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120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You</a:t>
            </a:r>
            <a:r>
              <a:rPr dirty="0" u="sng" sz="1200" spc="-3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need</a:t>
            </a:r>
            <a:r>
              <a:rPr dirty="0" u="sng" sz="1200" spc="-3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to</a:t>
            </a:r>
            <a:r>
              <a:rPr dirty="0" u="sng" sz="1200" spc="-25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read,</a:t>
            </a:r>
            <a:r>
              <a:rPr dirty="0" u="sng" sz="1200" spc="-3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understand</a:t>
            </a:r>
            <a:r>
              <a:rPr dirty="0" u="sng" sz="1200" spc="-25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dirty="0" u="sng" sz="1200" spc="-3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sign</a:t>
            </a:r>
            <a:r>
              <a:rPr dirty="0" u="sng" sz="1200" spc="-25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dirty="0" u="sng" sz="1200" spc="-3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Health</a:t>
            </a:r>
            <a:r>
              <a:rPr dirty="0" u="sng" sz="1200" spc="-25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dirty="0" u="sng" sz="1200" spc="-3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Safety</a:t>
            </a:r>
            <a:r>
              <a:rPr dirty="0" u="sng" sz="1200" spc="-25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 spc="-1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Declaration.</a:t>
            </a:r>
            <a:r>
              <a:rPr dirty="0" u="sng" sz="1200" i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Arial"/>
              <a:cs typeface="Arial"/>
            </a:endParaRPr>
          </a:p>
          <a:p>
            <a:pPr marL="35560">
              <a:lnSpc>
                <a:spcPct val="100000"/>
              </a:lnSpc>
              <a:spcBef>
                <a:spcPts val="1270"/>
              </a:spcBef>
            </a:pP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INDIVIDUAL</a:t>
            </a:r>
            <a:r>
              <a:rPr dirty="0" sz="12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TARGET(S):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175236" y="2347731"/>
          <a:ext cx="7352665" cy="26847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0155"/>
                <a:gridCol w="490855"/>
                <a:gridCol w="490854"/>
                <a:gridCol w="491489"/>
                <a:gridCol w="491489"/>
                <a:gridCol w="2795269"/>
              </a:tblGrid>
              <a:tr h="173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151616"/>
                      </a:solidFill>
                      <a:prstDash val="solid"/>
                    </a:lnR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00A7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39BF5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FF97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DD2B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6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DATE: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5250" marR="1356995">
                        <a:lnSpc>
                          <a:spcPts val="2740"/>
                        </a:lnSpc>
                        <a:spcBef>
                          <a:spcPts val="185"/>
                        </a:spcBef>
                      </a:pPr>
                      <a:r>
                        <a:rPr dirty="0" sz="16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LESSON: TEACHER: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EXCELLENT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59385" vert="vert27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200" spc="-2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GOOD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59385" vert="vert27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 marR="208915">
                        <a:lnSpc>
                          <a:spcPts val="1340"/>
                        </a:lnSpc>
                        <a:spcBef>
                          <a:spcPts val="710"/>
                        </a:spcBef>
                      </a:pPr>
                      <a:r>
                        <a:rPr dirty="0" sz="120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1200" spc="-45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IMPROVE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90170" vert="vert27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dirty="0" sz="1200" spc="-2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POOR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6525" vert="vert270">
                    <a:lnL w="9525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799465" marR="683260" indent="238125">
                        <a:lnSpc>
                          <a:spcPts val="1340"/>
                        </a:lnSpc>
                      </a:pPr>
                      <a:r>
                        <a:rPr dirty="0" sz="1200" spc="-10" b="1" i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OPTIONAL</a:t>
                      </a:r>
                      <a:r>
                        <a:rPr dirty="0" sz="1200" spc="-10" b="1" i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 i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TEACHER</a:t>
                      </a:r>
                      <a:r>
                        <a:rPr dirty="0" sz="1200" spc="-60" b="1" i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 i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NOTES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ATTITUDE</a:t>
                      </a:r>
                      <a:r>
                        <a:rPr dirty="0" sz="1200" spc="-25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00" spc="-2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LEARNING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4224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489584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COOPERATION</a:t>
                      </a:r>
                      <a:r>
                        <a:rPr dirty="0" sz="1200" spc="-25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200" spc="-2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OTHERS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44145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491490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dirty="0" sz="120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dirty="0" sz="1200" spc="-4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BEHAVIOUR </a:t>
                      </a:r>
                      <a:r>
                        <a:rPr dirty="0" sz="120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SAFETY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49225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175236" y="5148084"/>
          <a:ext cx="7352665" cy="26847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0155"/>
                <a:gridCol w="490855"/>
                <a:gridCol w="490854"/>
                <a:gridCol w="491489"/>
                <a:gridCol w="491489"/>
                <a:gridCol w="2795269"/>
              </a:tblGrid>
              <a:tr h="173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151616"/>
                      </a:solidFill>
                      <a:prstDash val="solid"/>
                    </a:lnR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00A7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39BF5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FF97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DD2B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6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DATE: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5250" marR="1356995">
                        <a:lnSpc>
                          <a:spcPts val="2740"/>
                        </a:lnSpc>
                        <a:spcBef>
                          <a:spcPts val="185"/>
                        </a:spcBef>
                      </a:pPr>
                      <a:r>
                        <a:rPr dirty="0" sz="16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LESSON: TEACHER: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EXCELLENT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59385" vert="vert27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200" spc="-2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GOOD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59385" vert="vert27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 marR="208915">
                        <a:lnSpc>
                          <a:spcPts val="1340"/>
                        </a:lnSpc>
                        <a:spcBef>
                          <a:spcPts val="710"/>
                        </a:spcBef>
                      </a:pPr>
                      <a:r>
                        <a:rPr dirty="0" sz="120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1200" spc="-45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IMPROVE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90170" vert="vert27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dirty="0" sz="1200" spc="-2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POOR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6525" vert="vert270">
                    <a:lnL w="9525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777875" marR="704850" indent="259079">
                        <a:lnSpc>
                          <a:spcPts val="1340"/>
                        </a:lnSpc>
                      </a:pPr>
                      <a:r>
                        <a:rPr dirty="0" sz="1200" spc="-10" b="1" i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OPTIONAL</a:t>
                      </a:r>
                      <a:r>
                        <a:rPr dirty="0" sz="1200" spc="-10" b="1" i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 i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TEACHER</a:t>
                      </a:r>
                      <a:r>
                        <a:rPr dirty="0" sz="1200" spc="-60" b="1" i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 i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NOTES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ATTITUDE</a:t>
                      </a:r>
                      <a:r>
                        <a:rPr dirty="0" sz="1200" spc="-25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00" spc="-2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LEARNING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4224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489584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COOPERATION</a:t>
                      </a:r>
                      <a:r>
                        <a:rPr dirty="0" sz="1200" spc="-25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200" spc="-2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OTHERS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44145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491490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dirty="0" sz="120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dirty="0" sz="1200" spc="-4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BEHAVIOUR </a:t>
                      </a:r>
                      <a:r>
                        <a:rPr dirty="0" sz="120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SAFETY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49225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7" name="object 7" descr=""/>
          <p:cNvSpPr txBox="1"/>
          <p:nvPr/>
        </p:nvSpPr>
        <p:spPr>
          <a:xfrm>
            <a:off x="3893508" y="8386195"/>
            <a:ext cx="243840" cy="728345"/>
          </a:xfrm>
          <a:prstGeom prst="rect">
            <a:avLst/>
          </a:prstGeom>
        </p:spPr>
        <p:txBody>
          <a:bodyPr wrap="square" lIns="0" tIns="209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IMPROVE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8" name="object 8" descr=""/>
          <p:cNvGraphicFramePr>
            <a:graphicFrameLocks noGrp="1"/>
          </p:cNvGraphicFramePr>
          <p:nvPr/>
        </p:nvGraphicFramePr>
        <p:xfrm>
          <a:off x="175236" y="7929383"/>
          <a:ext cx="7352665" cy="26847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0155"/>
                <a:gridCol w="490855"/>
                <a:gridCol w="490854"/>
                <a:gridCol w="491489"/>
                <a:gridCol w="491489"/>
                <a:gridCol w="2795269"/>
              </a:tblGrid>
              <a:tr h="173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151616"/>
                      </a:solidFill>
                      <a:prstDash val="solid"/>
                    </a:lnR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00A75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39BF5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FF97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DD2B1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</a:tr>
              <a:tr h="106553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6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DATE: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5250" marR="1356995">
                        <a:lnSpc>
                          <a:spcPts val="2740"/>
                        </a:lnSpc>
                        <a:spcBef>
                          <a:spcPts val="185"/>
                        </a:spcBef>
                      </a:pPr>
                      <a:r>
                        <a:rPr dirty="0" sz="16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LESSON: TEACHER: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EXCELLENT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59385" vert="vert27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200" spc="-2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GOOD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59385" vert="vert27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NEEDS</a:t>
                      </a:r>
                      <a:r>
                        <a:rPr dirty="0" sz="1200" spc="-45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4295" vert="vert27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r>
                        <a:rPr dirty="0" sz="1200" spc="-2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POOR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36525" vert="vert270">
                    <a:lnL w="9525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777875" marR="704850" indent="259079">
                        <a:lnSpc>
                          <a:spcPts val="1340"/>
                        </a:lnSpc>
                      </a:pPr>
                      <a:r>
                        <a:rPr dirty="0" sz="1200" spc="-10" b="1" i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OPTIONAL</a:t>
                      </a:r>
                      <a:r>
                        <a:rPr dirty="0" sz="1200" spc="-10" b="1" i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 i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TEACHER</a:t>
                      </a:r>
                      <a:r>
                        <a:rPr dirty="0" sz="1200" spc="-60" b="1" i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 i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NOTES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L w="12700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ATTITUDE</a:t>
                      </a:r>
                      <a:r>
                        <a:rPr dirty="0" sz="1200" spc="-25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200" spc="-2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LEARNING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1811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489584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COOPERATION</a:t>
                      </a:r>
                      <a:r>
                        <a:rPr dirty="0" sz="1200" spc="-25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200" spc="-2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OTHERS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44145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  <a:tr h="491490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dirty="0" sz="120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dirty="0" sz="1200" spc="-4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BEHAVIOUR </a:t>
                      </a:r>
                      <a:r>
                        <a:rPr dirty="0" sz="120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200" spc="-10" b="1">
                          <a:solidFill>
                            <a:srgbClr val="151616"/>
                          </a:solidFill>
                          <a:latin typeface="Arial"/>
                          <a:cs typeface="Arial"/>
                        </a:rPr>
                        <a:t> SAFETY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49225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151616"/>
                      </a:solidFill>
                      <a:prstDash val="solid"/>
                    </a:lnL>
                    <a:lnR w="12700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12700">
                      <a:solidFill>
                        <a:srgbClr val="15161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9525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9" name="object 9" descr=""/>
          <p:cNvSpPr/>
          <p:nvPr/>
        </p:nvSpPr>
        <p:spPr>
          <a:xfrm>
            <a:off x="2541351" y="1583618"/>
            <a:ext cx="4781550" cy="626110"/>
          </a:xfrm>
          <a:custGeom>
            <a:avLst/>
            <a:gdLst/>
            <a:ahLst/>
            <a:cxnLst/>
            <a:rect l="l" t="t" r="r" b="b"/>
            <a:pathLst>
              <a:path w="4781550" h="626110">
                <a:moveTo>
                  <a:pt x="4781552" y="0"/>
                </a:moveTo>
                <a:lnTo>
                  <a:pt x="0" y="0"/>
                </a:lnTo>
                <a:lnTo>
                  <a:pt x="0" y="625748"/>
                </a:lnTo>
                <a:lnTo>
                  <a:pt x="4781552" y="625748"/>
                </a:lnTo>
                <a:lnTo>
                  <a:pt x="4781552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378618" y="394462"/>
            <a:ext cx="456374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  <a:tabLst>
                <a:tab pos="2474595" algn="l"/>
              </a:tabLst>
            </a:pPr>
            <a:r>
              <a:rPr dirty="0" sz="650" spc="30">
                <a:solidFill>
                  <a:srgbClr val="989899"/>
                </a:solidFill>
                <a:latin typeface="Arial"/>
                <a:cs typeface="Arial"/>
              </a:rPr>
              <a:t>WORLD</a:t>
            </a:r>
            <a:r>
              <a:rPr dirty="0" sz="650" spc="4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650" spc="30">
                <a:solidFill>
                  <a:srgbClr val="989899"/>
                </a:solidFill>
                <a:latin typeface="Arial"/>
                <a:cs typeface="Arial"/>
              </a:rPr>
              <a:t>ASSOCIATION</a:t>
            </a:r>
            <a:r>
              <a:rPr dirty="0" sz="650" spc="85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650" spc="30">
                <a:solidFill>
                  <a:srgbClr val="989899"/>
                </a:solidFill>
                <a:latin typeface="Arial"/>
                <a:cs typeface="Arial"/>
              </a:rPr>
              <a:t>OF</a:t>
            </a:r>
            <a:r>
              <a:rPr dirty="0" sz="650" spc="75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650" spc="30">
                <a:solidFill>
                  <a:srgbClr val="989899"/>
                </a:solidFill>
                <a:latin typeface="Arial"/>
                <a:cs typeface="Arial"/>
              </a:rPr>
              <a:t>TECHNOLOGY</a:t>
            </a:r>
            <a:r>
              <a:rPr dirty="0" sz="650" spc="55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989899"/>
                </a:solidFill>
                <a:latin typeface="Arial"/>
                <a:cs typeface="Arial"/>
              </a:rPr>
              <a:t>TEACHERS</a:t>
            </a:r>
            <a:r>
              <a:rPr dirty="0" sz="650">
                <a:solidFill>
                  <a:srgbClr val="989899"/>
                </a:solidFill>
                <a:latin typeface="Arial"/>
                <a:cs typeface="Arial"/>
              </a:rPr>
              <a:t>	</a:t>
            </a:r>
            <a:r>
              <a:rPr dirty="0" sz="650" spc="-10">
                <a:solidFill>
                  <a:srgbClr val="989899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735036" y="373119"/>
            <a:ext cx="6528434" cy="36258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85"/>
              </a:spcBef>
            </a:pPr>
            <a:r>
              <a:rPr dirty="0" sz="650" spc="10">
                <a:solidFill>
                  <a:srgbClr val="989899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3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dirty="0" sz="650" spc="3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989899"/>
                </a:solidFill>
                <a:latin typeface="Arial"/>
                <a:cs typeface="Arial"/>
              </a:rPr>
              <a:t>2023</a:t>
            </a:r>
            <a:r>
              <a:rPr dirty="0" sz="650" spc="225">
                <a:solidFill>
                  <a:srgbClr val="989899"/>
                </a:solidFill>
                <a:latin typeface="Arial"/>
                <a:cs typeface="Arial"/>
              </a:rPr>
              <a:t>  </a:t>
            </a:r>
            <a:r>
              <a:rPr dirty="0" sz="650" spc="1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dirty="0" sz="650" spc="3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dirty="0" sz="650" spc="25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650" spc="-20">
                <a:solidFill>
                  <a:srgbClr val="989899"/>
                </a:solidFill>
                <a:latin typeface="Arial"/>
                <a:cs typeface="Arial"/>
              </a:rPr>
              <a:t>2023</a:t>
            </a:r>
            <a:endParaRPr sz="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5"/>
              </a:spcBef>
              <a:tabLst>
                <a:tab pos="590042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NAME: 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04937" y="64077"/>
            <a:ext cx="57962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8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DESIGN</a:t>
            </a:r>
            <a:r>
              <a:rPr dirty="0" u="sng" sz="1800" spc="-8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dirty="0" u="sng" sz="18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TECHNOLOGY</a:t>
            </a:r>
            <a:r>
              <a:rPr dirty="0" u="sng" sz="1800" spc="-4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SAFETY</a:t>
            </a:r>
            <a:r>
              <a:rPr dirty="0" u="sng" sz="1800" spc="-5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8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DECLARATION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98339" y="643831"/>
            <a:ext cx="7221220" cy="977138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just" marL="34290" marR="64769">
              <a:lnSpc>
                <a:spcPts val="1340"/>
              </a:lnSpc>
              <a:spcBef>
                <a:spcPts val="225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Safety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most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important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aspect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dirty="0" sz="12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working</a:t>
            </a:r>
            <a:r>
              <a:rPr dirty="0" sz="12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workshop</a:t>
            </a:r>
            <a:r>
              <a:rPr dirty="0" sz="12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environment.</a:t>
            </a:r>
            <a:r>
              <a:rPr dirty="0" sz="12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extremely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important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that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dirty="0" sz="1200" spc="-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pupils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follow</a:t>
            </a:r>
            <a:r>
              <a:rPr dirty="0" sz="12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safety</a:t>
            </a:r>
            <a:r>
              <a:rPr dirty="0" sz="12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rules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listed</a:t>
            </a:r>
            <a:r>
              <a:rPr dirty="0" sz="12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dirty="0" sz="12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declaration</a:t>
            </a:r>
            <a:r>
              <a:rPr dirty="0" sz="12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sheet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must</a:t>
            </a:r>
            <a:r>
              <a:rPr dirty="0" sz="12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understood</a:t>
            </a:r>
            <a:r>
              <a:rPr dirty="0" sz="12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signed</a:t>
            </a:r>
            <a:r>
              <a:rPr dirty="0" sz="12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both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pupils</a:t>
            </a:r>
            <a:r>
              <a:rPr dirty="0" sz="12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parents</a:t>
            </a:r>
            <a:r>
              <a:rPr dirty="0" sz="12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2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guardians</a:t>
            </a:r>
            <a:r>
              <a:rPr dirty="0" sz="12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dirty="0" sz="12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dirty="0" sz="12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then</a:t>
            </a:r>
            <a:r>
              <a:rPr dirty="0" sz="12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dirty="0" sz="12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stored</a:t>
            </a:r>
            <a:r>
              <a:rPr dirty="0" sz="12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Departmental</a:t>
            </a:r>
            <a:r>
              <a:rPr dirty="0" sz="12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records</a:t>
            </a:r>
            <a:r>
              <a:rPr dirty="0" sz="12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200" spc="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future</a:t>
            </a:r>
            <a:r>
              <a:rPr dirty="0" sz="1200" spc="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reference. Signing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declaration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sheet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mean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agreed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abide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safety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rules.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Arial"/>
              <a:cs typeface="Arial"/>
            </a:endParaRPr>
          </a:p>
          <a:p>
            <a:pPr marL="50165">
              <a:lnSpc>
                <a:spcPts val="1390"/>
              </a:lnSpc>
              <a:spcBef>
                <a:spcPts val="5"/>
              </a:spcBef>
            </a:pP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dirty="0" sz="1200" spc="-4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ENTERING</a:t>
            </a:r>
            <a:r>
              <a:rPr dirty="0" sz="1200" spc="-4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4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WORKSHOP:</a:t>
            </a:r>
            <a:endParaRPr sz="1200">
              <a:latin typeface="Arial"/>
              <a:cs typeface="Arial"/>
            </a:endParaRPr>
          </a:p>
          <a:p>
            <a:pPr marL="219075" indent="-168910">
              <a:lnSpc>
                <a:spcPts val="1340"/>
              </a:lnSpc>
              <a:buFont typeface="Arial"/>
              <a:buAutoNum type="arabicPeriod"/>
              <a:tabLst>
                <a:tab pos="219075" algn="l"/>
              </a:tabLst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Queue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correct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place,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silently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single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file.</a:t>
            </a:r>
            <a:endParaRPr sz="1200">
              <a:latin typeface="Arial"/>
              <a:cs typeface="Arial"/>
            </a:endParaRPr>
          </a:p>
          <a:p>
            <a:pPr marL="219075" indent="-168910">
              <a:lnSpc>
                <a:spcPts val="1390"/>
              </a:lnSpc>
              <a:buFont typeface="Arial"/>
              <a:buAutoNum type="arabicPeriod"/>
              <a:tabLst>
                <a:tab pos="219075" algn="l"/>
              </a:tabLst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Never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enter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room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until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teacher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asks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come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in.</a:t>
            </a:r>
            <a:endParaRPr sz="1200">
              <a:latin typeface="Arial"/>
              <a:cs typeface="Arial"/>
            </a:endParaRPr>
          </a:p>
          <a:p>
            <a:pPr marL="50165">
              <a:lnSpc>
                <a:spcPts val="1390"/>
              </a:lnSpc>
              <a:spcBef>
                <a:spcPts val="740"/>
              </a:spcBef>
            </a:pP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dirty="0" sz="1200" spc="-1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ENTERING</a:t>
            </a:r>
            <a:r>
              <a:rPr dirty="0" sz="1200" spc="-1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WORKSHOP:</a:t>
            </a:r>
            <a:endParaRPr sz="1200">
              <a:latin typeface="Arial"/>
              <a:cs typeface="Arial"/>
            </a:endParaRPr>
          </a:p>
          <a:p>
            <a:pPr lvl="1" marL="201930" indent="-151765">
              <a:lnSpc>
                <a:spcPts val="1340"/>
              </a:lnSpc>
              <a:buFont typeface="Arial"/>
              <a:buAutoNum type="arabicPeriod"/>
              <a:tabLst>
                <a:tab pos="201930" algn="l"/>
              </a:tabLst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Enter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workshop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respectful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manner,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placing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bags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correct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place.</a:t>
            </a:r>
            <a:endParaRPr sz="1200">
              <a:latin typeface="Arial"/>
              <a:cs typeface="Arial"/>
            </a:endParaRPr>
          </a:p>
          <a:p>
            <a:pPr lvl="1" marL="201295" indent="-151765">
              <a:lnSpc>
                <a:spcPts val="1340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attempting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practical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lessons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wear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apron.</a:t>
            </a:r>
            <a:endParaRPr sz="1200">
              <a:latin typeface="Arial"/>
              <a:cs typeface="Arial"/>
            </a:endParaRPr>
          </a:p>
          <a:p>
            <a:pPr lvl="1" marL="201295" indent="-151765">
              <a:lnSpc>
                <a:spcPts val="1340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Wait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place,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alongside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vice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wait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further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instructions.</a:t>
            </a:r>
            <a:endParaRPr sz="1200">
              <a:latin typeface="Arial"/>
              <a:cs typeface="Arial"/>
            </a:endParaRPr>
          </a:p>
          <a:p>
            <a:pPr lvl="1" marL="201295" indent="-151765">
              <a:lnSpc>
                <a:spcPts val="1340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Do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touch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move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any</a:t>
            </a:r>
            <a:r>
              <a:rPr dirty="0" sz="12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tools,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equipment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projects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left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out.</a:t>
            </a:r>
            <a:endParaRPr sz="1200">
              <a:latin typeface="Arial"/>
              <a:cs typeface="Arial"/>
            </a:endParaRPr>
          </a:p>
          <a:p>
            <a:pPr lvl="1" marL="198755" indent="-149225">
              <a:lnSpc>
                <a:spcPts val="1390"/>
              </a:lnSpc>
              <a:buFont typeface="Arial"/>
              <a:buAutoNum type="arabicPeriod"/>
              <a:tabLst>
                <a:tab pos="198755" algn="l"/>
              </a:tabLst>
            </a:pP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Tie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back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long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hair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tuck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loose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clothing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such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ties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shirt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sleeves.</a:t>
            </a:r>
            <a:endParaRPr sz="1200">
              <a:latin typeface="Arial"/>
              <a:cs typeface="Arial"/>
            </a:endParaRPr>
          </a:p>
          <a:p>
            <a:pPr marL="50165">
              <a:lnSpc>
                <a:spcPts val="1390"/>
              </a:lnSpc>
              <a:spcBef>
                <a:spcPts val="1415"/>
              </a:spcBef>
            </a:pPr>
            <a:r>
              <a:rPr dirty="0" sz="1200" spc="-20" b="1">
                <a:solidFill>
                  <a:srgbClr val="151616"/>
                </a:solidFill>
                <a:latin typeface="Arial"/>
                <a:cs typeface="Arial"/>
              </a:rPr>
              <a:t>ATTITUDE</a:t>
            </a:r>
            <a:r>
              <a:rPr dirty="0" sz="12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114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151616"/>
                </a:solidFill>
                <a:latin typeface="Arial"/>
                <a:cs typeface="Arial"/>
              </a:rPr>
              <a:t>BEHAVIOUR</a:t>
            </a:r>
            <a:r>
              <a:rPr dirty="0" sz="1200" spc="-114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dirty="0" sz="1200" spc="-114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dirty="0" sz="1200" spc="-1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114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TOOLS:</a:t>
            </a:r>
            <a:endParaRPr sz="1200">
              <a:latin typeface="Arial"/>
              <a:cs typeface="Arial"/>
            </a:endParaRPr>
          </a:p>
          <a:p>
            <a:pPr lvl="2" marL="201295" indent="-151765">
              <a:lnSpc>
                <a:spcPts val="1340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Never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run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workshop.</a:t>
            </a:r>
            <a:endParaRPr sz="1200">
              <a:latin typeface="Arial"/>
              <a:cs typeface="Arial"/>
            </a:endParaRPr>
          </a:p>
          <a:p>
            <a:pPr lvl="2" marL="201295" indent="-151765">
              <a:lnSpc>
                <a:spcPts val="1340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Do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distract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other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pupils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especially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tools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equipment.</a:t>
            </a:r>
            <a:endParaRPr sz="1200">
              <a:latin typeface="Arial"/>
              <a:cs typeface="Arial"/>
            </a:endParaRPr>
          </a:p>
          <a:p>
            <a:pPr lvl="2" marL="49530" marR="12700" indent="167640">
              <a:lnSpc>
                <a:spcPts val="1340"/>
              </a:lnSpc>
              <a:spcBef>
                <a:spcPts val="80"/>
              </a:spcBef>
              <a:buFont typeface="Arial"/>
              <a:buAutoNum type="arabicPeriod"/>
              <a:tabLst>
                <a:tab pos="217170" algn="l"/>
              </a:tabLst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Concentrate</a:t>
            </a:r>
            <a:r>
              <a:rPr dirty="0" sz="12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dirty="0" sz="12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moving</a:t>
            </a:r>
            <a:r>
              <a:rPr dirty="0" sz="12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tools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equipment</a:t>
            </a:r>
            <a:r>
              <a:rPr dirty="0" sz="12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around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workshop.</a:t>
            </a:r>
            <a:r>
              <a:rPr dirty="0" sz="12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Take</a:t>
            </a:r>
            <a:r>
              <a:rPr dirty="0" sz="12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care</a:t>
            </a:r>
            <a:r>
              <a:rPr dirty="0" sz="12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collide</a:t>
            </a:r>
            <a:r>
              <a:rPr dirty="0" sz="12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other pupils.</a:t>
            </a:r>
            <a:endParaRPr sz="1200">
              <a:latin typeface="Arial"/>
              <a:cs typeface="Arial"/>
            </a:endParaRPr>
          </a:p>
          <a:p>
            <a:pPr lvl="2" marL="201295" indent="-151765">
              <a:lnSpc>
                <a:spcPts val="1265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Follow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instructions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given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teacher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regards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tools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equipment.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Do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experiment.</a:t>
            </a:r>
            <a:endParaRPr sz="1200">
              <a:latin typeface="Arial"/>
              <a:cs typeface="Arial"/>
            </a:endParaRPr>
          </a:p>
          <a:p>
            <a:pPr lvl="2" marL="201295" indent="-151765">
              <a:lnSpc>
                <a:spcPts val="1340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Only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tools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equipment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their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proper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use.</a:t>
            </a:r>
            <a:endParaRPr sz="1200">
              <a:latin typeface="Arial"/>
              <a:cs typeface="Arial"/>
            </a:endParaRPr>
          </a:p>
          <a:p>
            <a:pPr lvl="2" marL="201295" indent="-151765">
              <a:lnSpc>
                <a:spcPts val="1340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Report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damage</a:t>
            </a:r>
            <a:r>
              <a:rPr dirty="0" sz="12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tools</a:t>
            </a:r>
            <a:r>
              <a:rPr dirty="0" sz="12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equipment</a:t>
            </a:r>
            <a:r>
              <a:rPr dirty="0" sz="12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immediately.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2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example,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loose</a:t>
            </a:r>
            <a:r>
              <a:rPr dirty="0" sz="12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hammer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heads</a:t>
            </a:r>
            <a:r>
              <a:rPr dirty="0" sz="12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file</a:t>
            </a:r>
            <a:r>
              <a:rPr dirty="0" sz="12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handles.</a:t>
            </a:r>
            <a:endParaRPr sz="1200">
              <a:latin typeface="Arial"/>
              <a:cs typeface="Arial"/>
            </a:endParaRPr>
          </a:p>
          <a:p>
            <a:pPr lvl="2" marL="49530" marR="12700" indent="165735">
              <a:lnSpc>
                <a:spcPts val="1340"/>
              </a:lnSpc>
              <a:spcBef>
                <a:spcPts val="75"/>
              </a:spcBef>
              <a:buFont typeface="Arial"/>
              <a:buAutoNum type="arabicPeriod"/>
              <a:tabLst>
                <a:tab pos="215265" algn="l"/>
              </a:tabLst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Put</a:t>
            </a:r>
            <a:r>
              <a:rPr dirty="0" sz="12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tools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equipment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away</a:t>
            </a:r>
            <a:r>
              <a:rPr dirty="0" sz="12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2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finished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dirty="0" sz="12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them.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dirty="0" sz="12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storing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temporarily,</a:t>
            </a:r>
            <a:r>
              <a:rPr dirty="0" sz="12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place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them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50">
                <a:solidFill>
                  <a:srgbClr val="151616"/>
                </a:solidFill>
                <a:latin typeface="Arial"/>
                <a:cs typeface="Arial"/>
              </a:rPr>
              <a:t> a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safe</a:t>
            </a:r>
            <a:r>
              <a:rPr dirty="0" sz="1200" spc="-1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position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(not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edge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bench).</a:t>
            </a:r>
            <a:endParaRPr sz="1200">
              <a:latin typeface="Arial"/>
              <a:cs typeface="Arial"/>
            </a:endParaRPr>
          </a:p>
          <a:p>
            <a:pPr lvl="2" marL="201295" indent="-151765">
              <a:lnSpc>
                <a:spcPts val="1265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tools,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always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place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hands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fingers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behind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cutting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edge.</a:t>
            </a:r>
            <a:endParaRPr sz="1200">
              <a:latin typeface="Arial"/>
              <a:cs typeface="Arial"/>
            </a:endParaRPr>
          </a:p>
          <a:p>
            <a:pPr lvl="2" marL="201295" indent="-151765">
              <a:lnSpc>
                <a:spcPts val="1390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Do</a:t>
            </a:r>
            <a:r>
              <a:rPr dirty="0" sz="12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attempt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lift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move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heavy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pieces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equipment</a:t>
            </a:r>
            <a:r>
              <a:rPr dirty="0" sz="12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such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anvils.</a:t>
            </a:r>
            <a:endParaRPr sz="1200">
              <a:latin typeface="Arial"/>
              <a:cs typeface="Arial"/>
            </a:endParaRPr>
          </a:p>
          <a:p>
            <a:pPr marL="50165">
              <a:lnSpc>
                <a:spcPts val="1390"/>
              </a:lnSpc>
              <a:spcBef>
                <a:spcPts val="1130"/>
              </a:spcBef>
            </a:pPr>
            <a:r>
              <a:rPr dirty="0" sz="1200" spc="-20" b="1">
                <a:solidFill>
                  <a:srgbClr val="151616"/>
                </a:solidFill>
                <a:latin typeface="Arial"/>
                <a:cs typeface="Arial"/>
              </a:rPr>
              <a:t>ATTITUDE</a:t>
            </a:r>
            <a:r>
              <a:rPr dirty="0" sz="1200" spc="-1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114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 b="1">
                <a:solidFill>
                  <a:srgbClr val="151616"/>
                </a:solidFill>
                <a:latin typeface="Arial"/>
                <a:cs typeface="Arial"/>
              </a:rPr>
              <a:t>BEHAVIOUR</a:t>
            </a:r>
            <a:r>
              <a:rPr dirty="0" sz="1200" spc="-114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dirty="0" sz="1200" spc="-114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dirty="0" sz="1200" spc="-1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114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MACHINES:</a:t>
            </a:r>
            <a:endParaRPr sz="1200">
              <a:latin typeface="Arial"/>
              <a:cs typeface="Arial"/>
            </a:endParaRPr>
          </a:p>
          <a:p>
            <a:pPr lvl="3" marL="201930" indent="-151765">
              <a:lnSpc>
                <a:spcPts val="1340"/>
              </a:lnSpc>
              <a:buFont typeface="Arial"/>
              <a:buAutoNum type="arabicPeriod"/>
              <a:tabLst>
                <a:tab pos="201930" algn="l"/>
              </a:tabLst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Listen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carefully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teacher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instructions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ask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do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understand.</a:t>
            </a:r>
            <a:endParaRPr sz="1200">
              <a:latin typeface="Arial"/>
              <a:cs typeface="Arial"/>
            </a:endParaRPr>
          </a:p>
          <a:p>
            <a:pPr lvl="3" marL="201295" indent="-151765">
              <a:lnSpc>
                <a:spcPts val="1340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Wear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appropriate</a:t>
            </a:r>
            <a:r>
              <a:rPr dirty="0" sz="12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protective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clothing</a:t>
            </a:r>
            <a:r>
              <a:rPr dirty="0" sz="12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such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dirty="0" sz="12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goggles,</a:t>
            </a:r>
            <a:r>
              <a:rPr dirty="0" sz="12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visors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aprons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-</a:t>
            </a:r>
            <a:r>
              <a:rPr dirty="0" sz="12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dirty="0" sz="12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outlined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2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teacher.</a:t>
            </a:r>
            <a:endParaRPr sz="1200">
              <a:latin typeface="Arial"/>
              <a:cs typeface="Arial"/>
            </a:endParaRPr>
          </a:p>
          <a:p>
            <a:pPr lvl="3" marL="201295" indent="-151765">
              <a:lnSpc>
                <a:spcPts val="1340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safety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guards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machines.</a:t>
            </a:r>
            <a:endParaRPr sz="1200">
              <a:latin typeface="Arial"/>
              <a:cs typeface="Arial"/>
            </a:endParaRPr>
          </a:p>
          <a:p>
            <a:pPr lvl="3" marL="201295" indent="-151765">
              <a:lnSpc>
                <a:spcPts val="1340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Check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about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use.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example,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ensure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chuck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keys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removed.</a:t>
            </a:r>
            <a:endParaRPr sz="1200">
              <a:latin typeface="Arial"/>
              <a:cs typeface="Arial"/>
            </a:endParaRPr>
          </a:p>
          <a:p>
            <a:pPr lvl="3" marL="201295" indent="-151765">
              <a:lnSpc>
                <a:spcPts val="1340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Only</a:t>
            </a:r>
            <a:r>
              <a:rPr dirty="0" sz="12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person</a:t>
            </a:r>
            <a:r>
              <a:rPr dirty="0" sz="12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time</a:t>
            </a:r>
            <a:r>
              <a:rPr dirty="0" sz="12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allowed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machine.</a:t>
            </a:r>
            <a:endParaRPr sz="1200">
              <a:latin typeface="Arial"/>
              <a:cs typeface="Arial"/>
            </a:endParaRPr>
          </a:p>
          <a:p>
            <a:pPr lvl="3" marL="201295" indent="-151765">
              <a:lnSpc>
                <a:spcPts val="1340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Stand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outside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white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waiting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machine.</a:t>
            </a:r>
            <a:endParaRPr sz="1200">
              <a:latin typeface="Arial"/>
              <a:cs typeface="Arial"/>
            </a:endParaRPr>
          </a:p>
          <a:p>
            <a:pPr lvl="3" marL="201295" indent="-151765">
              <a:lnSpc>
                <a:spcPts val="1340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Do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machines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unless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permission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teacher.</a:t>
            </a:r>
            <a:endParaRPr sz="1200">
              <a:latin typeface="Arial"/>
              <a:cs typeface="Arial"/>
            </a:endParaRPr>
          </a:p>
          <a:p>
            <a:pPr lvl="3" marL="201295" indent="-151765">
              <a:lnSpc>
                <a:spcPts val="1340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Clamp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down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machined.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example,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vice.</a:t>
            </a:r>
            <a:endParaRPr sz="1200">
              <a:latin typeface="Arial"/>
              <a:cs typeface="Arial"/>
            </a:endParaRPr>
          </a:p>
          <a:p>
            <a:pPr lvl="3" marL="201295" indent="-151765">
              <a:lnSpc>
                <a:spcPts val="1390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Know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position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emergency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stops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them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only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emergency.</a:t>
            </a:r>
            <a:endParaRPr sz="1200">
              <a:latin typeface="Arial"/>
              <a:cs typeface="Arial"/>
            </a:endParaRPr>
          </a:p>
          <a:p>
            <a:pPr marL="50165">
              <a:lnSpc>
                <a:spcPts val="1390"/>
              </a:lnSpc>
              <a:spcBef>
                <a:spcPts val="1290"/>
              </a:spcBef>
            </a:pP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END</a:t>
            </a:r>
            <a:r>
              <a:rPr dirty="0" sz="1200" spc="-1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1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LESSON</a:t>
            </a:r>
            <a:r>
              <a:rPr dirty="0" sz="1200" spc="-17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1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TIDYING</a:t>
            </a:r>
            <a:r>
              <a:rPr dirty="0" sz="1200" spc="-13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5" b="1">
                <a:solidFill>
                  <a:srgbClr val="151616"/>
                </a:solidFill>
                <a:latin typeface="Arial"/>
                <a:cs typeface="Arial"/>
              </a:rPr>
              <a:t>UP:</a:t>
            </a:r>
            <a:endParaRPr sz="1200">
              <a:latin typeface="Arial"/>
              <a:cs typeface="Arial"/>
            </a:endParaRPr>
          </a:p>
          <a:p>
            <a:pPr lvl="4" marL="199390" indent="-149225">
              <a:lnSpc>
                <a:spcPts val="1340"/>
              </a:lnSpc>
              <a:buFont typeface="Arial"/>
              <a:buAutoNum type="arabicPeriod"/>
              <a:tabLst>
                <a:tab pos="199390" algn="l"/>
              </a:tabLst>
            </a:pP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Tidy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up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machines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put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away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any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tools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equipment.</a:t>
            </a:r>
            <a:endParaRPr sz="1200">
              <a:latin typeface="Arial"/>
              <a:cs typeface="Arial"/>
            </a:endParaRPr>
          </a:p>
          <a:p>
            <a:pPr lvl="4" marL="201295" indent="-151765">
              <a:lnSpc>
                <a:spcPts val="1340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Wash</a:t>
            </a:r>
            <a:r>
              <a:rPr dirty="0" sz="1200" spc="-1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hands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end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lesson.</a:t>
            </a:r>
            <a:endParaRPr sz="1200">
              <a:latin typeface="Arial"/>
              <a:cs typeface="Arial"/>
            </a:endParaRPr>
          </a:p>
          <a:p>
            <a:pPr lvl="4" marL="201295" indent="-151765">
              <a:lnSpc>
                <a:spcPts val="1340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Ensure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endParaRPr sz="1200">
              <a:latin typeface="Arial"/>
              <a:cs typeface="Arial"/>
            </a:endParaRPr>
          </a:p>
          <a:p>
            <a:pPr lvl="4" marL="201295" indent="-151765">
              <a:lnSpc>
                <a:spcPts val="1390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Wait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teacher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dismiss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leave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200" spc="-1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workshop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sensible</a:t>
            </a:r>
            <a:r>
              <a:rPr dirty="0" sz="1200" spc="-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manner.</a:t>
            </a:r>
            <a:endParaRPr sz="1200">
              <a:latin typeface="Arial"/>
              <a:cs typeface="Arial"/>
            </a:endParaRPr>
          </a:p>
          <a:p>
            <a:pPr lvl="4">
              <a:lnSpc>
                <a:spcPct val="100000"/>
              </a:lnSpc>
              <a:buClr>
                <a:srgbClr val="151616"/>
              </a:buClr>
              <a:buFont typeface="Arial"/>
              <a:buAutoNum type="arabicPeriod"/>
            </a:pPr>
            <a:endParaRPr sz="1700">
              <a:latin typeface="Arial"/>
              <a:cs typeface="Arial"/>
            </a:endParaRPr>
          </a:p>
          <a:p>
            <a:pPr marL="50165">
              <a:lnSpc>
                <a:spcPts val="1390"/>
              </a:lnSpc>
            </a:pP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NOTE:</a:t>
            </a:r>
            <a:endParaRPr sz="1200">
              <a:latin typeface="Arial"/>
              <a:cs typeface="Arial"/>
            </a:endParaRPr>
          </a:p>
          <a:p>
            <a:pPr lvl="5" marL="49530" marR="12700" indent="189865">
              <a:lnSpc>
                <a:spcPts val="1340"/>
              </a:lnSpc>
              <a:spcBef>
                <a:spcPts val="80"/>
              </a:spcBef>
              <a:buFont typeface="Arial"/>
              <a:buAutoNum type="arabicPeriod"/>
              <a:tabLst>
                <a:tab pos="239395" algn="l"/>
              </a:tabLst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Never</a:t>
            </a:r>
            <a:r>
              <a:rPr dirty="0" sz="12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break</a:t>
            </a:r>
            <a:r>
              <a:rPr dirty="0" sz="1200" spc="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safety</a:t>
            </a:r>
            <a:r>
              <a:rPr dirty="0" sz="12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rule.</a:t>
            </a:r>
            <a:r>
              <a:rPr dirty="0" sz="1200" spc="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dirty="0" sz="1200" spc="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200" spc="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2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not</a:t>
            </a:r>
            <a:r>
              <a:rPr dirty="0" sz="1200" spc="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sure</a:t>
            </a:r>
            <a:r>
              <a:rPr dirty="0" sz="1200" spc="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about</a:t>
            </a:r>
            <a:r>
              <a:rPr dirty="0" sz="1200" spc="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any</a:t>
            </a:r>
            <a:r>
              <a:rPr dirty="0" sz="12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aspect</a:t>
            </a:r>
            <a:r>
              <a:rPr dirty="0" sz="1200" spc="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200" spc="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working</a:t>
            </a:r>
            <a:r>
              <a:rPr dirty="0" sz="1200" spc="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workshop</a:t>
            </a:r>
            <a:r>
              <a:rPr dirty="0" sz="1200" spc="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ask</a:t>
            </a:r>
            <a:r>
              <a:rPr dirty="0" sz="1200" spc="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your 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1200" spc="-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teacher.</a:t>
            </a:r>
            <a:endParaRPr sz="1200">
              <a:latin typeface="Arial"/>
              <a:cs typeface="Arial"/>
            </a:endParaRPr>
          </a:p>
          <a:p>
            <a:pPr lvl="5" marL="201295" indent="-151765">
              <a:lnSpc>
                <a:spcPts val="1315"/>
              </a:lnSpc>
              <a:buFont typeface="Arial"/>
              <a:buAutoNum type="arabicPeriod"/>
              <a:tabLst>
                <a:tab pos="201295" algn="l"/>
              </a:tabLst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Pupils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cannot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enter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workshop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2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workshop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without</a:t>
            </a:r>
            <a:r>
              <a:rPr dirty="0" sz="12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2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1200" spc="-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teacher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being</a:t>
            </a:r>
            <a:r>
              <a:rPr dirty="0" sz="1200" spc="-11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present.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1360"/>
              </a:spcBef>
              <a:tabLst>
                <a:tab pos="4846320" algn="l"/>
                <a:tab pos="7207884" algn="l"/>
              </a:tabLst>
            </a:pP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Pupils Name:</a:t>
            </a:r>
            <a:r>
              <a:rPr dirty="0" sz="1200" spc="-18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u="sng" sz="12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200" spc="500">
                <a:solidFill>
                  <a:srgbClr val="151616"/>
                </a:solidFill>
                <a:latin typeface="Times New Roman"/>
                <a:cs typeface="Times New Roman"/>
              </a:rPr>
              <a:t> 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Form:</a:t>
            </a:r>
            <a:r>
              <a:rPr dirty="0" u="sng" sz="12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tabLst>
                <a:tab pos="7198359" algn="l"/>
              </a:tabLst>
            </a:pP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Parents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Guardians</a:t>
            </a:r>
            <a:r>
              <a:rPr dirty="0" sz="12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signatur</a:t>
            </a:r>
            <a:r>
              <a:rPr dirty="0" u="sng" sz="12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e:</a:t>
            </a:r>
            <a:r>
              <a:rPr dirty="0" u="sng" sz="12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	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65918" y="369262"/>
            <a:ext cx="457644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87295" algn="l"/>
              </a:tabLst>
            </a:pPr>
            <a:r>
              <a:rPr dirty="0" sz="650" spc="30">
                <a:solidFill>
                  <a:srgbClr val="989899"/>
                </a:solidFill>
                <a:latin typeface="Arial"/>
                <a:cs typeface="Arial"/>
              </a:rPr>
              <a:t>WORLD</a:t>
            </a:r>
            <a:r>
              <a:rPr dirty="0" sz="650" spc="4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650" spc="30">
                <a:solidFill>
                  <a:srgbClr val="989899"/>
                </a:solidFill>
                <a:latin typeface="Arial"/>
                <a:cs typeface="Arial"/>
              </a:rPr>
              <a:t>ASSOCIATION</a:t>
            </a:r>
            <a:r>
              <a:rPr dirty="0" sz="650" spc="85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650" spc="30">
                <a:solidFill>
                  <a:srgbClr val="989899"/>
                </a:solidFill>
                <a:latin typeface="Arial"/>
                <a:cs typeface="Arial"/>
              </a:rPr>
              <a:t>OF</a:t>
            </a:r>
            <a:r>
              <a:rPr dirty="0" sz="650" spc="75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650" spc="30">
                <a:solidFill>
                  <a:srgbClr val="989899"/>
                </a:solidFill>
                <a:latin typeface="Arial"/>
                <a:cs typeface="Arial"/>
              </a:rPr>
              <a:t>TECHNOLOGY</a:t>
            </a:r>
            <a:r>
              <a:rPr dirty="0" sz="650" spc="55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989899"/>
                </a:solidFill>
                <a:latin typeface="Arial"/>
                <a:cs typeface="Arial"/>
              </a:rPr>
              <a:t>TEACHERS</a:t>
            </a:r>
            <a:r>
              <a:rPr dirty="0" sz="650">
                <a:solidFill>
                  <a:srgbClr val="989899"/>
                </a:solidFill>
                <a:latin typeface="Arial"/>
                <a:cs typeface="Arial"/>
              </a:rPr>
              <a:t>	</a:t>
            </a:r>
            <a:r>
              <a:rPr dirty="0" sz="650" spc="-10">
                <a:solidFill>
                  <a:srgbClr val="989899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152162" y="354196"/>
            <a:ext cx="211137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0">
                <a:solidFill>
                  <a:srgbClr val="989899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3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dirty="0" sz="650" spc="3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989899"/>
                </a:solidFill>
                <a:latin typeface="Arial"/>
                <a:cs typeface="Arial"/>
              </a:rPr>
              <a:t>2023</a:t>
            </a:r>
            <a:r>
              <a:rPr dirty="0" sz="650" spc="225">
                <a:solidFill>
                  <a:srgbClr val="989899"/>
                </a:solidFill>
                <a:latin typeface="Arial"/>
                <a:cs typeface="Arial"/>
              </a:rPr>
              <a:t>  </a:t>
            </a:r>
            <a:r>
              <a:rPr dirty="0" sz="650" spc="10">
                <a:solidFill>
                  <a:srgbClr val="989899"/>
                </a:solidFill>
                <a:latin typeface="Arial"/>
                <a:cs typeface="Arial"/>
              </a:rPr>
              <a:t>V.Ryan</a:t>
            </a:r>
            <a:r>
              <a:rPr dirty="0" sz="650" spc="30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650" spc="10">
                <a:solidFill>
                  <a:srgbClr val="989899"/>
                </a:solidFill>
                <a:latin typeface="Arial"/>
                <a:cs typeface="Arial"/>
              </a:rPr>
              <a:t>©</a:t>
            </a:r>
            <a:r>
              <a:rPr dirty="0" sz="650" spc="25">
                <a:solidFill>
                  <a:srgbClr val="989899"/>
                </a:solidFill>
                <a:latin typeface="Arial"/>
                <a:cs typeface="Arial"/>
              </a:rPr>
              <a:t> </a:t>
            </a:r>
            <a:r>
              <a:rPr dirty="0" sz="650" spc="-20">
                <a:solidFill>
                  <a:srgbClr val="989899"/>
                </a:solidFill>
                <a:latin typeface="Arial"/>
                <a:cs typeface="Arial"/>
              </a:rPr>
              <a:t>2023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898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HEALTH AND SAFETY PUPIL RECORD</cp:keywords>
  <dc:title>behaviour-record1.cdr</dc:title>
  <dcterms:created xsi:type="dcterms:W3CDTF">2024-01-03T13:39:16Z</dcterms:created>
  <dcterms:modified xsi:type="dcterms:W3CDTF">2024-01-03T13:39:16Z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2024-01-03T00:00:00Z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2024-01-03T00:00:00Z</vt:filetime>
  </property>
  <property fmtid="{D5CDD505-2E9C-101B-9397-08002B2CF9AE}" pid="5" name="Producer">
    <vt:lpwstr>Corel PDF Engine Version 19.1.0.419</vt:lpwstr>
  </property>
</Properties>
</file>