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0945" y="183185"/>
            <a:ext cx="7166598" cy="10418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8523" y="1400465"/>
            <a:ext cx="6867525" cy="2162175"/>
          </a:xfrm>
          <a:custGeom>
            <a:avLst/>
            <a:gdLst/>
            <a:ahLst/>
            <a:cxnLst/>
            <a:rect l="l" t="t" r="r" b="b"/>
            <a:pathLst>
              <a:path w="6867525" h="2162175">
                <a:moveTo>
                  <a:pt x="6867528" y="0"/>
                </a:moveTo>
                <a:lnTo>
                  <a:pt x="0" y="0"/>
                </a:lnTo>
                <a:lnTo>
                  <a:pt x="0" y="2162173"/>
                </a:lnTo>
                <a:lnTo>
                  <a:pt x="6867528" y="2162173"/>
                </a:lnTo>
                <a:lnTo>
                  <a:pt x="6867528" y="0"/>
                </a:lnTo>
                <a:close/>
              </a:path>
            </a:pathLst>
          </a:custGeom>
          <a:solidFill>
            <a:srgbClr val="FFF5AB">
              <a:alpha val="6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578" y="1360826"/>
            <a:ext cx="623189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chteacher@technologystud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composit1.html" TargetMode="External"/><Relationship Id="rId4" Type="http://schemas.openxmlformats.org/officeDocument/2006/relationships/hyperlink" Target="https://www.facebook.com/groups/254963448192823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composit1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joints/concret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joints/concret1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reinforc1.html" TargetMode="External"/><Relationship Id="rId4" Type="http://schemas.openxmlformats.org/officeDocument/2006/relationships/hyperlink" Target="https://www.facebook.com/groups/254963448192823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joints/reinforc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joints/fibr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joints/fibr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www.technologystudent.com/joints/carfib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DESIGN </a:t>
            </a:r>
            <a:r>
              <a:rPr spc="-5" dirty="0"/>
              <a:t>AND</a:t>
            </a:r>
            <a:r>
              <a:rPr spc="-220" dirty="0"/>
              <a:t> </a:t>
            </a:r>
            <a:r>
              <a:rPr dirty="0"/>
              <a:t>TECHNOLOGY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249" y="1871591"/>
            <a:ext cx="457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REVISION</a:t>
            </a:r>
            <a:r>
              <a:rPr sz="3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BOOKLET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523" y="6410616"/>
            <a:ext cx="6867525" cy="2390775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9461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745"/>
              </a:spcBef>
            </a:pP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SUITABLE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2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FOR:</a:t>
            </a:r>
            <a:endParaRPr sz="2400">
              <a:latin typeface="Arial"/>
              <a:cs typeface="Arial"/>
            </a:endParaRPr>
          </a:p>
          <a:p>
            <a:pPr marL="1357630" marR="1363980" indent="-635" algn="ctr">
              <a:lnSpc>
                <a:spcPts val="2680"/>
              </a:lnSpc>
              <a:spcBef>
                <a:spcPts val="2740"/>
              </a:spcBef>
            </a:pP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PRODUCT DESIGN 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RESISTANT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MATERIALS 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GRAPHIC PRODUCTS  DESIGN AND</a:t>
            </a:r>
            <a:r>
              <a:rPr sz="2400" b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523" y="447965"/>
            <a:ext cx="6867525" cy="354583"/>
          </a:xfrm>
          <a:prstGeom prst="rect">
            <a:avLst/>
          </a:prstGeom>
          <a:solidFill>
            <a:srgbClr val="FFF5AB"/>
          </a:solidFill>
        </p:spPr>
        <p:txBody>
          <a:bodyPr vert="horz" wrap="square" lIns="0" tIns="107314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844"/>
              </a:spcBef>
              <a:tabLst>
                <a:tab pos="4406900" algn="l"/>
                <a:tab pos="6817995" algn="l"/>
              </a:tabLst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lang="en-GB" sz="1600" b="1" spc="-5" dirty="0">
                <a:solidFill>
                  <a:srgbClr val="151616"/>
                </a:solidFill>
                <a:latin typeface="Arial"/>
                <a:cs typeface="Arial"/>
              </a:rPr>
              <a:t>:                                                    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FORM/GROU</a:t>
            </a:r>
            <a:r>
              <a:rPr lang="en-GB" sz="1600" b="1" dirty="0">
                <a:solidFill>
                  <a:srgbClr val="151616"/>
                </a:solidFill>
                <a:latin typeface="Arial"/>
                <a:cs typeface="Arial"/>
              </a:rPr>
              <a:t>P: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1723" y="2205246"/>
            <a:ext cx="206502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w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</a:t>
            </a:r>
            <a:r>
              <a:rPr sz="650" spc="-18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0" spc="-8062" baseline="444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4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10" y="3391872"/>
            <a:ext cx="22961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ASSOCIATION OF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2052" y="3377073"/>
            <a:ext cx="207454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419" y="6144412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1940" y="6129273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3419" y="10468760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1940" y="10453622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194" y="9077083"/>
            <a:ext cx="7117080" cy="1295400"/>
          </a:xfrm>
          <a:prstGeom prst="rect">
            <a:avLst/>
          </a:prstGeom>
          <a:solidFill>
            <a:srgbClr val="FBE116"/>
          </a:solidFill>
          <a:ln w="6350">
            <a:solidFill>
              <a:srgbClr val="151616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06680" algn="ctr">
              <a:lnSpc>
                <a:spcPts val="1390"/>
              </a:lnSpc>
              <a:spcBef>
                <a:spcPts val="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examination booklet can be duplicated and printed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 if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required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 not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edited in any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  <a:p>
            <a:pPr marL="106680" algn="ctr">
              <a:lnSpc>
                <a:spcPts val="1340"/>
              </a:lnSpc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links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u="sng" spc="-5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1200" spc="-5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cannot be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marL="278765" marR="164465" algn="ctr">
              <a:lnSpc>
                <a:spcPts val="1340"/>
              </a:lnSpc>
              <a:spcBef>
                <a:spcPts val="80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PDF ﬁle can be stored on school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college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systems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 distributed electronically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(NO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EDITING  ALLOWED)</a:t>
            </a:r>
            <a:endParaRPr sz="1200">
              <a:latin typeface="Arial"/>
              <a:cs typeface="Arial"/>
            </a:endParaRPr>
          </a:p>
          <a:p>
            <a:pPr marL="323850" marR="21018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RESPECT THE COPYRIGHT - report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infringers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techteacher@technologystudent.com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Not be distributed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courses or by course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instructors /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consultants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8523" y="3991269"/>
            <a:ext cx="6867525" cy="2112010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64135" rIns="0" bIns="0" rtlCol="0">
            <a:spAutoFit/>
          </a:bodyPr>
          <a:lstStyle/>
          <a:p>
            <a:pPr marL="1035050">
              <a:lnSpc>
                <a:spcPct val="100000"/>
              </a:lnSpc>
              <a:spcBef>
                <a:spcPts val="505"/>
              </a:spcBef>
            </a:pP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COMPOSITE </a:t>
            </a:r>
            <a:r>
              <a:rPr sz="18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MATERIALS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FIRST</a:t>
            </a:r>
            <a:r>
              <a:rPr sz="18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BOOKLET</a:t>
            </a:r>
            <a:endParaRPr sz="1800">
              <a:latin typeface="Arial"/>
              <a:cs typeface="Arial"/>
            </a:endParaRPr>
          </a:p>
          <a:p>
            <a:pPr marL="2950845" marR="2501265" indent="-267335">
              <a:lnSpc>
                <a:spcPct val="114999"/>
              </a:lnSpc>
              <a:spcBef>
                <a:spcPts val="785"/>
              </a:spcBef>
            </a:pP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NATURAL</a:t>
            </a:r>
            <a:r>
              <a:rPr sz="1600" b="1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WOOD  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CONCRETE</a:t>
            </a:r>
            <a:endParaRPr sz="1600">
              <a:latin typeface="Arial"/>
              <a:cs typeface="Arial"/>
            </a:endParaRPr>
          </a:p>
          <a:p>
            <a:pPr marL="1026160" marR="843280" indent="870585">
              <a:lnSpc>
                <a:spcPct val="114999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STEEL REINFORCED CONCRETE  FIBREGLASS / GLASS REINFORCE PLASTIC</a:t>
            </a:r>
            <a:r>
              <a:rPr sz="16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(GRP)</a:t>
            </a:r>
            <a:endParaRPr sz="1600">
              <a:latin typeface="Arial"/>
              <a:cs typeface="Arial"/>
            </a:endParaRPr>
          </a:p>
          <a:p>
            <a:pPr marL="1148715">
              <a:lnSpc>
                <a:spcPct val="100000"/>
              </a:lnSpc>
              <a:spcBef>
                <a:spcPts val="290"/>
              </a:spcBef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CARBON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FIBRE REINFORCED 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POLYMER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(CFRP)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5541" y="106253"/>
            <a:ext cx="446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COMPOSITE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MATERIALS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NATURAL</a:t>
            </a:r>
            <a:r>
              <a:rPr sz="16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WOODS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5317" y="1112545"/>
            <a:ext cx="35242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38450" algn="l"/>
              </a:tabLst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1a.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 a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composite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material?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5317" y="3380786"/>
            <a:ext cx="51841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1b.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can a natural wood be considered a composite</a:t>
            </a:r>
            <a:r>
              <a:rPr sz="14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material?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1365" y="3380786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62472" y="6659741"/>
            <a:ext cx="4917440" cy="3069590"/>
            <a:chOff x="1562472" y="6659741"/>
            <a:chExt cx="4917440" cy="3069590"/>
          </a:xfrm>
        </p:grpSpPr>
        <p:sp>
          <p:nvSpPr>
            <p:cNvPr id="9" name="object 9"/>
            <p:cNvSpPr/>
            <p:nvPr/>
          </p:nvSpPr>
          <p:spPr>
            <a:xfrm>
              <a:off x="1562472" y="6659741"/>
              <a:ext cx="3471419" cy="30695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37978" y="6786559"/>
              <a:ext cx="2841625" cy="2540000"/>
            </a:xfrm>
            <a:custGeom>
              <a:avLst/>
              <a:gdLst/>
              <a:ahLst/>
              <a:cxnLst/>
              <a:rect l="l" t="t" r="r" b="b"/>
              <a:pathLst>
                <a:path w="2841625" h="2540000">
                  <a:moveTo>
                    <a:pt x="1899958" y="9715"/>
                  </a:moveTo>
                  <a:lnTo>
                    <a:pt x="1891779" y="0"/>
                  </a:lnTo>
                  <a:lnTo>
                    <a:pt x="920254" y="817422"/>
                  </a:lnTo>
                  <a:lnTo>
                    <a:pt x="902792" y="796671"/>
                  </a:lnTo>
                  <a:lnTo>
                    <a:pt x="877785" y="861441"/>
                  </a:lnTo>
                  <a:lnTo>
                    <a:pt x="945883" y="847890"/>
                  </a:lnTo>
                  <a:lnTo>
                    <a:pt x="931291" y="830541"/>
                  </a:lnTo>
                  <a:lnTo>
                    <a:pt x="928433" y="827138"/>
                  </a:lnTo>
                  <a:lnTo>
                    <a:pt x="1899958" y="9715"/>
                  </a:lnTo>
                  <a:close/>
                </a:path>
                <a:path w="2841625" h="2540000">
                  <a:moveTo>
                    <a:pt x="2367000" y="233426"/>
                  </a:moveTo>
                  <a:lnTo>
                    <a:pt x="2312111" y="238137"/>
                  </a:lnTo>
                  <a:lnTo>
                    <a:pt x="2261705" y="256146"/>
                  </a:lnTo>
                  <a:lnTo>
                    <a:pt x="2211984" y="275399"/>
                  </a:lnTo>
                  <a:lnTo>
                    <a:pt x="2162975" y="295922"/>
                  </a:lnTo>
                  <a:lnTo>
                    <a:pt x="2114689" y="317766"/>
                  </a:lnTo>
                  <a:lnTo>
                    <a:pt x="2067166" y="340982"/>
                  </a:lnTo>
                  <a:lnTo>
                    <a:pt x="2020417" y="365594"/>
                  </a:lnTo>
                  <a:lnTo>
                    <a:pt x="1974469" y="391655"/>
                  </a:lnTo>
                  <a:lnTo>
                    <a:pt x="1929358" y="419214"/>
                  </a:lnTo>
                  <a:lnTo>
                    <a:pt x="1885099" y="448297"/>
                  </a:lnTo>
                  <a:lnTo>
                    <a:pt x="1841715" y="478967"/>
                  </a:lnTo>
                  <a:lnTo>
                    <a:pt x="1799234" y="511251"/>
                  </a:lnTo>
                  <a:lnTo>
                    <a:pt x="1757692" y="545198"/>
                  </a:lnTo>
                  <a:lnTo>
                    <a:pt x="1717090" y="580859"/>
                  </a:lnTo>
                  <a:lnTo>
                    <a:pt x="1677479" y="618261"/>
                  </a:lnTo>
                  <a:lnTo>
                    <a:pt x="1638871" y="657453"/>
                  </a:lnTo>
                  <a:lnTo>
                    <a:pt x="1601279" y="698474"/>
                  </a:lnTo>
                  <a:lnTo>
                    <a:pt x="1564754" y="741375"/>
                  </a:lnTo>
                  <a:lnTo>
                    <a:pt x="1529295" y="786193"/>
                  </a:lnTo>
                  <a:lnTo>
                    <a:pt x="1494942" y="832954"/>
                  </a:lnTo>
                  <a:lnTo>
                    <a:pt x="1461719" y="881722"/>
                  </a:lnTo>
                  <a:lnTo>
                    <a:pt x="1429651" y="932535"/>
                  </a:lnTo>
                  <a:lnTo>
                    <a:pt x="1398752" y="985431"/>
                  </a:lnTo>
                  <a:lnTo>
                    <a:pt x="1369047" y="1040447"/>
                  </a:lnTo>
                  <a:lnTo>
                    <a:pt x="1340561" y="1097635"/>
                  </a:lnTo>
                  <a:lnTo>
                    <a:pt x="1313332" y="1157033"/>
                  </a:lnTo>
                  <a:lnTo>
                    <a:pt x="1287373" y="1218679"/>
                  </a:lnTo>
                  <a:lnTo>
                    <a:pt x="1262697" y="1282611"/>
                  </a:lnTo>
                  <a:lnTo>
                    <a:pt x="1239354" y="1348892"/>
                  </a:lnTo>
                  <a:lnTo>
                    <a:pt x="1217345" y="1417535"/>
                  </a:lnTo>
                  <a:lnTo>
                    <a:pt x="1196695" y="1488617"/>
                  </a:lnTo>
                  <a:lnTo>
                    <a:pt x="1178775" y="1557045"/>
                  </a:lnTo>
                  <a:lnTo>
                    <a:pt x="1152398" y="1550504"/>
                  </a:lnTo>
                  <a:lnTo>
                    <a:pt x="1170228" y="1617599"/>
                  </a:lnTo>
                  <a:lnTo>
                    <a:pt x="1217358" y="1566621"/>
                  </a:lnTo>
                  <a:lnTo>
                    <a:pt x="1211681" y="1565211"/>
                  </a:lnTo>
                  <a:lnTo>
                    <a:pt x="1191094" y="1560106"/>
                  </a:lnTo>
                  <a:lnTo>
                    <a:pt x="1208938" y="1491996"/>
                  </a:lnTo>
                  <a:lnTo>
                    <a:pt x="1229487" y="1421244"/>
                  </a:lnTo>
                  <a:lnTo>
                    <a:pt x="1251394" y="1352931"/>
                  </a:lnTo>
                  <a:lnTo>
                    <a:pt x="1274622" y="1287005"/>
                  </a:lnTo>
                  <a:lnTo>
                    <a:pt x="1299159" y="1223429"/>
                  </a:lnTo>
                  <a:lnTo>
                    <a:pt x="1324965" y="1162138"/>
                  </a:lnTo>
                  <a:lnTo>
                    <a:pt x="1352029" y="1103109"/>
                  </a:lnTo>
                  <a:lnTo>
                    <a:pt x="1380324" y="1046302"/>
                  </a:lnTo>
                  <a:lnTo>
                    <a:pt x="1409814" y="991654"/>
                  </a:lnTo>
                  <a:lnTo>
                    <a:pt x="1440497" y="939126"/>
                  </a:lnTo>
                  <a:lnTo>
                    <a:pt x="1472336" y="888695"/>
                  </a:lnTo>
                  <a:lnTo>
                    <a:pt x="1505318" y="840295"/>
                  </a:lnTo>
                  <a:lnTo>
                    <a:pt x="1539405" y="793889"/>
                  </a:lnTo>
                  <a:lnTo>
                    <a:pt x="1574571" y="749427"/>
                  </a:lnTo>
                  <a:lnTo>
                    <a:pt x="1610804" y="706882"/>
                  </a:lnTo>
                  <a:lnTo>
                    <a:pt x="1648079" y="666203"/>
                  </a:lnTo>
                  <a:lnTo>
                    <a:pt x="1686356" y="627329"/>
                  </a:lnTo>
                  <a:lnTo>
                    <a:pt x="1725650" y="590245"/>
                  </a:lnTo>
                  <a:lnTo>
                    <a:pt x="1765896" y="554888"/>
                  </a:lnTo>
                  <a:lnTo>
                    <a:pt x="1807095" y="521220"/>
                  </a:lnTo>
                  <a:lnTo>
                    <a:pt x="1849221" y="489204"/>
                  </a:lnTo>
                  <a:lnTo>
                    <a:pt x="1892249" y="458787"/>
                  </a:lnTo>
                  <a:lnTo>
                    <a:pt x="1936153" y="429933"/>
                  </a:lnTo>
                  <a:lnTo>
                    <a:pt x="1980907" y="402602"/>
                  </a:lnTo>
                  <a:lnTo>
                    <a:pt x="2026500" y="376732"/>
                  </a:lnTo>
                  <a:lnTo>
                    <a:pt x="2072906" y="352298"/>
                  </a:lnTo>
                  <a:lnTo>
                    <a:pt x="2120087" y="329260"/>
                  </a:lnTo>
                  <a:lnTo>
                    <a:pt x="2168042" y="307568"/>
                  </a:lnTo>
                  <a:lnTo>
                    <a:pt x="2216734" y="287185"/>
                  </a:lnTo>
                  <a:lnTo>
                    <a:pt x="2266137" y="268058"/>
                  </a:lnTo>
                  <a:lnTo>
                    <a:pt x="2316226" y="250151"/>
                  </a:lnTo>
                  <a:lnTo>
                    <a:pt x="2367000" y="233426"/>
                  </a:lnTo>
                  <a:close/>
                </a:path>
                <a:path w="2841625" h="2540000">
                  <a:moveTo>
                    <a:pt x="2397633" y="762355"/>
                  </a:moveTo>
                  <a:lnTo>
                    <a:pt x="2390229" y="752043"/>
                  </a:lnTo>
                  <a:lnTo>
                    <a:pt x="1331264" y="1511731"/>
                  </a:lnTo>
                  <a:lnTo>
                    <a:pt x="1315466" y="1489697"/>
                  </a:lnTo>
                  <a:lnTo>
                    <a:pt x="1285532" y="1552359"/>
                  </a:lnTo>
                  <a:lnTo>
                    <a:pt x="1354480" y="1544078"/>
                  </a:lnTo>
                  <a:lnTo>
                    <a:pt x="1340878" y="1525130"/>
                  </a:lnTo>
                  <a:lnTo>
                    <a:pt x="1338668" y="1522044"/>
                  </a:lnTo>
                  <a:lnTo>
                    <a:pt x="2397633" y="762355"/>
                  </a:lnTo>
                  <a:close/>
                </a:path>
                <a:path w="2841625" h="2540000">
                  <a:moveTo>
                    <a:pt x="2841307" y="2527719"/>
                  </a:moveTo>
                  <a:lnTo>
                    <a:pt x="59969" y="1660677"/>
                  </a:lnTo>
                  <a:lnTo>
                    <a:pt x="60452" y="1659102"/>
                  </a:lnTo>
                  <a:lnTo>
                    <a:pt x="68033" y="1634782"/>
                  </a:lnTo>
                  <a:lnTo>
                    <a:pt x="0" y="1648625"/>
                  </a:lnTo>
                  <a:lnTo>
                    <a:pt x="48120" y="1698675"/>
                  </a:lnTo>
                  <a:lnTo>
                    <a:pt x="56184" y="1672793"/>
                  </a:lnTo>
                  <a:lnTo>
                    <a:pt x="2837535" y="2539847"/>
                  </a:lnTo>
                  <a:lnTo>
                    <a:pt x="2841307" y="252771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15972" y="5611461"/>
            <a:ext cx="700278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32651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1c.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Label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drawing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 cross-section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tree trunk,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naming all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parts,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as indicated  by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 the arrows.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53986" y="385699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5466" y="400838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9928" y="573783"/>
            <a:ext cx="6832600" cy="4286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58115">
              <a:lnSpc>
                <a:spcPct val="100000"/>
              </a:lnSpc>
              <a:spcBef>
                <a:spcPts val="660"/>
              </a:spcBef>
              <a:tabLst>
                <a:tab pos="2838450" algn="l"/>
              </a:tabLst>
            </a:pP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800" spc="-22" baseline="2314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800" spc="-7" baseline="2314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800" spc="-112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7" baseline="2314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800" spc="15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</a:rPr>
              <a:t>INFORMATION	</a:t>
            </a:r>
            <a:r>
              <a:rPr sz="1200" spc="-5" dirty="0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https://www.technologystudent.com/joints/composit1.html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850044" y="106253"/>
            <a:ext cx="58508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COMPOSITE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MATERIALS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NATURAL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WOODS -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CONTINUED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049E2C8-1FF6-4F3E-9B89-1AEB90A3E73E}"/>
              </a:ext>
            </a:extLst>
          </p:cNvPr>
          <p:cNvGrpSpPr/>
          <p:nvPr/>
        </p:nvGrpSpPr>
        <p:grpSpPr>
          <a:xfrm>
            <a:off x="245466" y="385699"/>
            <a:ext cx="7083123" cy="8592355"/>
            <a:chOff x="245466" y="385699"/>
            <a:chExt cx="7083123" cy="8592355"/>
          </a:xfrm>
        </p:grpSpPr>
        <p:sp>
          <p:nvSpPr>
            <p:cNvPr id="2" name="object 2"/>
            <p:cNvSpPr txBox="1"/>
            <p:nvPr/>
          </p:nvSpPr>
          <p:spPr>
            <a:xfrm>
              <a:off x="329389" y="1933343"/>
              <a:ext cx="699897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985634" algn="l"/>
                </a:tabLst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PITH</a:t>
              </a:r>
              <a:r>
                <a:rPr lang="en-GB" sz="1600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600" dirty="0">
                <a:latin typeface="Times New Roman"/>
                <a:cs typeface="Times New Roman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16919" y="3608161"/>
              <a:ext cx="701167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998334" algn="l"/>
                </a:tabLst>
              </a:pP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ANNUAL</a:t>
              </a:r>
              <a:r>
                <a:rPr sz="16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RINGS</a:t>
              </a:r>
              <a:r>
                <a:rPr lang="en-GB" sz="1600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600" dirty="0">
                <a:latin typeface="Times New Roman"/>
                <a:cs typeface="Times New Roman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16689" y="5295678"/>
              <a:ext cx="701167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998334" algn="l"/>
                </a:tabLst>
              </a:pPr>
              <a:r>
                <a:rPr sz="1600" spc="-10" dirty="0">
                  <a:solidFill>
                    <a:srgbClr val="151616"/>
                  </a:solidFill>
                  <a:latin typeface="Arial"/>
                  <a:cs typeface="Arial"/>
                </a:rPr>
                <a:t>HEART</a:t>
              </a:r>
              <a:r>
                <a:rPr sz="16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WOOD</a:t>
              </a:r>
              <a:r>
                <a:rPr lang="en-GB" sz="1600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600" dirty="0">
                <a:latin typeface="Times New Roman"/>
                <a:cs typeface="Times New Roman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03992" y="6919696"/>
              <a:ext cx="697674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963409" algn="l"/>
                </a:tabLst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SAPWOOD</a:t>
              </a:r>
              <a:r>
                <a:rPr lang="en-GB" sz="1600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29389" y="8708814"/>
              <a:ext cx="62039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spc="-5" dirty="0">
                  <a:solidFill>
                    <a:srgbClr val="151616"/>
                  </a:solidFill>
                  <a:latin typeface="Arial"/>
                  <a:cs typeface="Arial"/>
                </a:rPr>
                <a:t>R</a:t>
              </a:r>
              <a:r>
                <a:rPr sz="1600" spc="-120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YS: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47167" y="1337206"/>
              <a:ext cx="557657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1d.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Write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description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each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the parts 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tree trunk,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listed</a:t>
              </a:r>
              <a:r>
                <a:rPr sz="1400" spc="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6095804" y="1337206"/>
              <a:ext cx="6978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5053986" y="385699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245466" y="400838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319928" y="573783"/>
              <a:ext cx="6994525" cy="42862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83820" rIns="0" bIns="0" rtlCol="0">
              <a:spAutoFit/>
            </a:bodyPr>
            <a:lstStyle/>
            <a:p>
              <a:pPr marL="158115">
                <a:lnSpc>
                  <a:spcPct val="100000"/>
                </a:lnSpc>
                <a:spcBef>
                  <a:spcPts val="660"/>
                </a:spcBef>
                <a:tabLst>
                  <a:tab pos="2914650" algn="l"/>
                </a:tabLst>
              </a:pPr>
              <a:r>
                <a:rPr sz="1800" baseline="231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231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231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https://www.technologystudent.com/joints/composit1.html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79309FF5-8B7B-4212-8440-3FC7A72EE0F4}"/>
              </a:ext>
            </a:extLst>
          </p:cNvPr>
          <p:cNvGrpSpPr/>
          <p:nvPr/>
        </p:nvGrpSpPr>
        <p:grpSpPr>
          <a:xfrm>
            <a:off x="242543" y="118738"/>
            <a:ext cx="7087870" cy="7197859"/>
            <a:chOff x="242543" y="118738"/>
            <a:chExt cx="7087870" cy="7197859"/>
          </a:xfrm>
        </p:grpSpPr>
        <p:sp>
          <p:nvSpPr>
            <p:cNvPr id="2" name="object 2"/>
            <p:cNvSpPr txBox="1"/>
            <p:nvPr/>
          </p:nvSpPr>
          <p:spPr>
            <a:xfrm>
              <a:off x="1866986" y="118738"/>
              <a:ext cx="379222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COMPOSITE 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MATERIALS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b="1" u="sng" spc="-6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CONCRETE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57840" y="1073665"/>
              <a:ext cx="6891020" cy="437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2a. Describe typical practical applications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concrete,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around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home and in</a:t>
              </a:r>
              <a:r>
                <a:rPr sz="1400" spc="229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industry.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 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57840" y="3694025"/>
              <a:ext cx="583692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515112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2b.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List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individual materials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mixed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form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concrete.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57836" y="5627520"/>
              <a:ext cx="672274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60515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2c.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 a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precast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concrete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product. This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could be a product bought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typical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DIY  store.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1 mark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242543" y="6879082"/>
              <a:ext cx="708787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434022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2d.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space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below,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draw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clearly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shows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structure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concrete.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Label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component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materials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form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composite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material.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19928" y="537544"/>
              <a:ext cx="6863080" cy="42862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06045" rIns="0" bIns="0" rtlCol="0">
              <a:spAutoFit/>
            </a:bodyPr>
            <a:lstStyle/>
            <a:p>
              <a:pPr marL="158115">
                <a:lnSpc>
                  <a:spcPct val="100000"/>
                </a:lnSpc>
                <a:spcBef>
                  <a:spcPts val="835"/>
                </a:spcBef>
                <a:tabLst>
                  <a:tab pos="3007995" algn="l"/>
                </a:tabLst>
              </a:pPr>
              <a:r>
                <a:rPr sz="1800" baseline="231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231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231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https://www.technologystudent.com/joints/concret1.html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053986" y="385699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245466" y="400838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934A0BDA-6D26-4D17-9590-83B6BCBFB903}"/>
              </a:ext>
            </a:extLst>
          </p:cNvPr>
          <p:cNvGrpSpPr/>
          <p:nvPr/>
        </p:nvGrpSpPr>
        <p:grpSpPr>
          <a:xfrm>
            <a:off x="245466" y="118738"/>
            <a:ext cx="7042070" cy="8490401"/>
            <a:chOff x="245466" y="118738"/>
            <a:chExt cx="7042070" cy="8490401"/>
          </a:xfrm>
        </p:grpSpPr>
        <p:sp>
          <p:nvSpPr>
            <p:cNvPr id="2" name="object 2"/>
            <p:cNvSpPr txBox="1"/>
            <p:nvPr/>
          </p:nvSpPr>
          <p:spPr>
            <a:xfrm>
              <a:off x="313507" y="958217"/>
              <a:ext cx="687070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507301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2e.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Using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internet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or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other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research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resources,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collect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images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spc="-1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applications 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concrete.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Glue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samples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space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below.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Label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each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image.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1866986" y="118738"/>
              <a:ext cx="379222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COMPOSITE 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MATERIALS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b="1" u="sng" spc="-6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CONCRETE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19928" y="537544"/>
              <a:ext cx="6863080" cy="30797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5085" rIns="0" bIns="0" rtlCol="0">
              <a:spAutoFit/>
            </a:bodyPr>
            <a:lstStyle/>
            <a:p>
              <a:pPr marL="150495">
                <a:lnSpc>
                  <a:spcPct val="100000"/>
                </a:lnSpc>
                <a:spcBef>
                  <a:spcPts val="355"/>
                </a:spcBef>
                <a:tabLst>
                  <a:tab pos="3010535" algn="l"/>
                </a:tabLst>
              </a:pPr>
              <a:r>
                <a:rPr sz="1800" baseline="231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231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231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https://www.technologystudent.com/joints/concret1.html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053986" y="385699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245466" y="400838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47291" y="4428988"/>
              <a:ext cx="7040245" cy="10172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79425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COMPOSITE 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MATERIALS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 STEEL REINFORCED</a:t>
              </a:r>
              <a:r>
                <a:rPr sz="1600" b="1" u="sng" spc="-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CONCRETE</a:t>
              </a:r>
              <a:endParaRPr sz="1600">
                <a:latin typeface="Arial"/>
                <a:cs typeface="Arial"/>
              </a:endParaRPr>
            </a:p>
            <a:p>
              <a:pPr marL="12700" marR="5080">
                <a:lnSpc>
                  <a:spcPts val="1560"/>
                </a:lnSpc>
                <a:spcBef>
                  <a:spcPts val="123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2f.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component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materials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form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reinforced</a:t>
              </a:r>
              <a:r>
                <a:rPr sz="1400" b="1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concrete</a:t>
              </a:r>
              <a:r>
                <a:rPr sz="1400" b="1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put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together.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diagram(s)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including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labels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notes.</a:t>
              </a:r>
              <a:r>
                <a:rPr sz="1400" spc="-229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Add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colour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shade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diagram(s).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35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285264" y="8370379"/>
              <a:ext cx="68770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3180510" y="4124199"/>
              <a:ext cx="376491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https://www.technologystudent.com/joints/reinforc1.html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63992" y="4097223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319928" y="4075937"/>
              <a:ext cx="6863080" cy="304165"/>
            </a:xfrm>
            <a:custGeom>
              <a:avLst/>
              <a:gdLst/>
              <a:ahLst/>
              <a:cxnLst/>
              <a:rect l="l" t="t" r="r" b="b"/>
              <a:pathLst>
                <a:path w="6863080" h="304164">
                  <a:moveTo>
                    <a:pt x="0" y="0"/>
                  </a:moveTo>
                  <a:lnTo>
                    <a:pt x="6863076" y="0"/>
                  </a:lnTo>
                  <a:lnTo>
                    <a:pt x="6863076" y="303992"/>
                  </a:lnTo>
                  <a:lnTo>
                    <a:pt x="0" y="30399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3593561A-0EDA-4E0C-8D03-C921BE26FC5E}"/>
              </a:ext>
            </a:extLst>
          </p:cNvPr>
          <p:cNvGrpSpPr/>
          <p:nvPr/>
        </p:nvGrpSpPr>
        <p:grpSpPr>
          <a:xfrm>
            <a:off x="230071" y="169407"/>
            <a:ext cx="7236459" cy="6381777"/>
            <a:chOff x="230071" y="169407"/>
            <a:chExt cx="7236459" cy="6381777"/>
          </a:xfrm>
        </p:grpSpPr>
        <p:sp>
          <p:nvSpPr>
            <p:cNvPr id="2" name="object 2"/>
            <p:cNvSpPr txBox="1"/>
            <p:nvPr/>
          </p:nvSpPr>
          <p:spPr>
            <a:xfrm>
              <a:off x="760262" y="169407"/>
              <a:ext cx="589978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COMPOSITE 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MATERIALS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 STEEL REINFORCED</a:t>
              </a:r>
              <a:r>
                <a:rPr sz="1600" b="1" u="sng" spc="-9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CONCRETE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89446" y="662176"/>
              <a:ext cx="6863080" cy="30416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43180" rIns="0" bIns="0" rtlCol="0">
              <a:spAutoFit/>
            </a:bodyPr>
            <a:lstStyle/>
            <a:p>
              <a:pPr marL="43815">
                <a:lnSpc>
                  <a:spcPct val="100000"/>
                </a:lnSpc>
                <a:spcBef>
                  <a:spcPts val="340"/>
                </a:spcBef>
                <a:tabLst>
                  <a:tab pos="2900680" algn="l"/>
                </a:tabLst>
              </a:pPr>
              <a:r>
                <a:rPr sz="1800" baseline="231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231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231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23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231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https://www.technologystudent.com/joints/reinforc1.html</a:t>
              </a:r>
              <a:endParaRPr sz="1200">
                <a:latin typeface="Arial"/>
                <a:cs typeface="Arial"/>
              </a:endParaRPr>
            </a:p>
          </p:txBody>
        </p:sp>
        <p:grpSp>
          <p:nvGrpSpPr>
            <p:cNvPr id="4" name="object 4"/>
            <p:cNvGrpSpPr/>
            <p:nvPr/>
          </p:nvGrpSpPr>
          <p:grpSpPr>
            <a:xfrm>
              <a:off x="324817" y="3175067"/>
              <a:ext cx="2779395" cy="2809875"/>
              <a:chOff x="324817" y="3175067"/>
              <a:chExt cx="2779395" cy="2809875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28416" y="5285552"/>
                <a:ext cx="2772410" cy="695960"/>
              </a:xfrm>
              <a:custGeom>
                <a:avLst/>
                <a:gdLst/>
                <a:ahLst/>
                <a:cxnLst/>
                <a:rect l="l" t="t" r="r" b="b"/>
                <a:pathLst>
                  <a:path w="2772410" h="695960">
                    <a:moveTo>
                      <a:pt x="0" y="0"/>
                    </a:moveTo>
                    <a:lnTo>
                      <a:pt x="2772032" y="0"/>
                    </a:lnTo>
                    <a:lnTo>
                      <a:pt x="2772032" y="695491"/>
                    </a:lnTo>
                    <a:lnTo>
                      <a:pt x="0" y="695491"/>
                    </a:lnTo>
                    <a:lnTo>
                      <a:pt x="0" y="0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974116" y="5011455"/>
                <a:ext cx="620395" cy="29209"/>
              </a:xfrm>
              <a:custGeom>
                <a:avLst/>
                <a:gdLst/>
                <a:ahLst/>
                <a:cxnLst/>
                <a:rect l="l" t="t" r="r" b="b"/>
                <a:pathLst>
                  <a:path w="620394" h="29210">
                    <a:moveTo>
                      <a:pt x="0" y="28746"/>
                    </a:moveTo>
                    <a:lnTo>
                      <a:pt x="620074" y="28746"/>
                    </a:lnTo>
                    <a:lnTo>
                      <a:pt x="620074" y="0"/>
                    </a:lnTo>
                    <a:lnTo>
                      <a:pt x="0" y="0"/>
                    </a:lnTo>
                    <a:lnTo>
                      <a:pt x="0" y="28746"/>
                    </a:lnTo>
                    <a:close/>
                  </a:path>
                </a:pathLst>
              </a:custGeom>
              <a:solidFill>
                <a:srgbClr val="A3A3A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956228" y="5040201"/>
                <a:ext cx="661670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661669" h="237489">
                    <a:moveTo>
                      <a:pt x="0" y="0"/>
                    </a:moveTo>
                    <a:lnTo>
                      <a:pt x="661240" y="0"/>
                    </a:lnTo>
                    <a:lnTo>
                      <a:pt x="661240" y="237186"/>
                    </a:lnTo>
                    <a:lnTo>
                      <a:pt x="0" y="237186"/>
                    </a:lnTo>
                    <a:lnTo>
                      <a:pt x="0" y="0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974115" y="4479591"/>
                <a:ext cx="620395" cy="295275"/>
              </a:xfrm>
              <a:custGeom>
                <a:avLst/>
                <a:gdLst/>
                <a:ahLst/>
                <a:cxnLst/>
                <a:rect l="l" t="t" r="r" b="b"/>
                <a:pathLst>
                  <a:path w="620394" h="295275">
                    <a:moveTo>
                      <a:pt x="620064" y="265938"/>
                    </a:moveTo>
                    <a:lnTo>
                      <a:pt x="0" y="265938"/>
                    </a:lnTo>
                    <a:lnTo>
                      <a:pt x="0" y="294690"/>
                    </a:lnTo>
                    <a:lnTo>
                      <a:pt x="620064" y="294690"/>
                    </a:lnTo>
                    <a:lnTo>
                      <a:pt x="620064" y="265938"/>
                    </a:lnTo>
                    <a:close/>
                  </a:path>
                  <a:path w="620394" h="295275">
                    <a:moveTo>
                      <a:pt x="620064" y="0"/>
                    </a:moveTo>
                    <a:lnTo>
                      <a:pt x="0" y="0"/>
                    </a:lnTo>
                    <a:lnTo>
                      <a:pt x="0" y="28752"/>
                    </a:lnTo>
                    <a:lnTo>
                      <a:pt x="620064" y="28752"/>
                    </a:lnTo>
                    <a:lnTo>
                      <a:pt x="620064" y="0"/>
                    </a:lnTo>
                    <a:close/>
                  </a:path>
                </a:pathLst>
              </a:custGeom>
              <a:solidFill>
                <a:srgbClr val="A3A3A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956228" y="4508334"/>
                <a:ext cx="661670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661669" h="237489">
                    <a:moveTo>
                      <a:pt x="0" y="0"/>
                    </a:moveTo>
                    <a:lnTo>
                      <a:pt x="661240" y="0"/>
                    </a:lnTo>
                    <a:lnTo>
                      <a:pt x="661240" y="237185"/>
                    </a:lnTo>
                    <a:lnTo>
                      <a:pt x="0" y="237185"/>
                    </a:lnTo>
                    <a:lnTo>
                      <a:pt x="0" y="0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974115" y="3947728"/>
                <a:ext cx="620395" cy="295275"/>
              </a:xfrm>
              <a:custGeom>
                <a:avLst/>
                <a:gdLst/>
                <a:ahLst/>
                <a:cxnLst/>
                <a:rect l="l" t="t" r="r" b="b"/>
                <a:pathLst>
                  <a:path w="620394" h="295275">
                    <a:moveTo>
                      <a:pt x="620064" y="265925"/>
                    </a:moveTo>
                    <a:lnTo>
                      <a:pt x="0" y="265925"/>
                    </a:lnTo>
                    <a:lnTo>
                      <a:pt x="0" y="294678"/>
                    </a:lnTo>
                    <a:lnTo>
                      <a:pt x="620064" y="294678"/>
                    </a:lnTo>
                    <a:lnTo>
                      <a:pt x="620064" y="265925"/>
                    </a:lnTo>
                    <a:close/>
                  </a:path>
                  <a:path w="620394" h="295275">
                    <a:moveTo>
                      <a:pt x="620064" y="0"/>
                    </a:moveTo>
                    <a:lnTo>
                      <a:pt x="0" y="0"/>
                    </a:lnTo>
                    <a:lnTo>
                      <a:pt x="0" y="28740"/>
                    </a:lnTo>
                    <a:lnTo>
                      <a:pt x="620064" y="28740"/>
                    </a:lnTo>
                    <a:lnTo>
                      <a:pt x="620064" y="0"/>
                    </a:lnTo>
                    <a:close/>
                  </a:path>
                </a:pathLst>
              </a:custGeom>
              <a:solidFill>
                <a:srgbClr val="A3A3A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956228" y="3976466"/>
                <a:ext cx="661670" cy="237490"/>
              </a:xfrm>
              <a:custGeom>
                <a:avLst/>
                <a:gdLst/>
                <a:ahLst/>
                <a:cxnLst/>
                <a:rect l="l" t="t" r="r" b="b"/>
                <a:pathLst>
                  <a:path w="661669" h="237489">
                    <a:moveTo>
                      <a:pt x="0" y="0"/>
                    </a:moveTo>
                    <a:lnTo>
                      <a:pt x="661240" y="0"/>
                    </a:lnTo>
                    <a:lnTo>
                      <a:pt x="661240" y="237182"/>
                    </a:lnTo>
                    <a:lnTo>
                      <a:pt x="0" y="237182"/>
                    </a:lnTo>
                    <a:lnTo>
                      <a:pt x="0" y="0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974115" y="3415852"/>
                <a:ext cx="620395" cy="295275"/>
              </a:xfrm>
              <a:custGeom>
                <a:avLst/>
                <a:gdLst/>
                <a:ahLst/>
                <a:cxnLst/>
                <a:rect l="l" t="t" r="r" b="b"/>
                <a:pathLst>
                  <a:path w="620394" h="295275">
                    <a:moveTo>
                      <a:pt x="620064" y="265938"/>
                    </a:moveTo>
                    <a:lnTo>
                      <a:pt x="0" y="265938"/>
                    </a:lnTo>
                    <a:lnTo>
                      <a:pt x="0" y="294690"/>
                    </a:lnTo>
                    <a:lnTo>
                      <a:pt x="620064" y="294690"/>
                    </a:lnTo>
                    <a:lnTo>
                      <a:pt x="620064" y="265938"/>
                    </a:lnTo>
                    <a:close/>
                  </a:path>
                  <a:path w="620394" h="295275">
                    <a:moveTo>
                      <a:pt x="620064" y="0"/>
                    </a:moveTo>
                    <a:lnTo>
                      <a:pt x="0" y="0"/>
                    </a:lnTo>
                    <a:lnTo>
                      <a:pt x="0" y="28752"/>
                    </a:lnTo>
                    <a:lnTo>
                      <a:pt x="620064" y="28752"/>
                    </a:lnTo>
                    <a:lnTo>
                      <a:pt x="620064" y="0"/>
                    </a:lnTo>
                    <a:close/>
                  </a:path>
                </a:pathLst>
              </a:custGeom>
              <a:solidFill>
                <a:srgbClr val="A3A3A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956228" y="3178667"/>
                <a:ext cx="661670" cy="1833245"/>
              </a:xfrm>
              <a:custGeom>
                <a:avLst/>
                <a:gdLst/>
                <a:ahLst/>
                <a:cxnLst/>
                <a:rect l="l" t="t" r="r" b="b"/>
                <a:pathLst>
                  <a:path w="661669" h="1833245">
                    <a:moveTo>
                      <a:pt x="0" y="265931"/>
                    </a:moveTo>
                    <a:lnTo>
                      <a:pt x="661240" y="265931"/>
                    </a:lnTo>
                    <a:lnTo>
                      <a:pt x="661240" y="503114"/>
                    </a:lnTo>
                    <a:lnTo>
                      <a:pt x="0" y="503114"/>
                    </a:lnTo>
                    <a:lnTo>
                      <a:pt x="0" y="265931"/>
                    </a:lnTo>
                    <a:close/>
                  </a:path>
                  <a:path w="661669" h="1833245">
                    <a:moveTo>
                      <a:pt x="0" y="0"/>
                    </a:moveTo>
                    <a:lnTo>
                      <a:pt x="661240" y="0"/>
                    </a:lnTo>
                    <a:lnTo>
                      <a:pt x="661240" y="237181"/>
                    </a:lnTo>
                    <a:lnTo>
                      <a:pt x="0" y="237181"/>
                    </a:lnTo>
                    <a:lnTo>
                      <a:pt x="0" y="0"/>
                    </a:lnTo>
                    <a:close/>
                  </a:path>
                  <a:path w="661669" h="1833245">
                    <a:moveTo>
                      <a:pt x="0" y="531867"/>
                    </a:moveTo>
                    <a:lnTo>
                      <a:pt x="661240" y="531867"/>
                    </a:lnTo>
                    <a:lnTo>
                      <a:pt x="661240" y="769053"/>
                    </a:lnTo>
                    <a:lnTo>
                      <a:pt x="0" y="769053"/>
                    </a:lnTo>
                    <a:lnTo>
                      <a:pt x="0" y="531867"/>
                    </a:lnTo>
                    <a:close/>
                  </a:path>
                  <a:path w="661669" h="1833245">
                    <a:moveTo>
                      <a:pt x="0" y="1063734"/>
                    </a:moveTo>
                    <a:lnTo>
                      <a:pt x="661240" y="1063734"/>
                    </a:lnTo>
                    <a:lnTo>
                      <a:pt x="661240" y="1300920"/>
                    </a:lnTo>
                    <a:lnTo>
                      <a:pt x="0" y="1300920"/>
                    </a:lnTo>
                    <a:lnTo>
                      <a:pt x="0" y="1063734"/>
                    </a:lnTo>
                    <a:close/>
                  </a:path>
                  <a:path w="661669" h="1833245">
                    <a:moveTo>
                      <a:pt x="0" y="1595606"/>
                    </a:moveTo>
                    <a:lnTo>
                      <a:pt x="661240" y="1595606"/>
                    </a:lnTo>
                    <a:lnTo>
                      <a:pt x="661240" y="1832787"/>
                    </a:lnTo>
                    <a:lnTo>
                      <a:pt x="0" y="1832787"/>
                    </a:lnTo>
                    <a:lnTo>
                      <a:pt x="0" y="1595606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1844598" y="3415852"/>
                <a:ext cx="620395" cy="1624965"/>
              </a:xfrm>
              <a:custGeom>
                <a:avLst/>
                <a:gdLst/>
                <a:ahLst/>
                <a:cxnLst/>
                <a:rect l="l" t="t" r="r" b="b"/>
                <a:pathLst>
                  <a:path w="620394" h="1624964">
                    <a:moveTo>
                      <a:pt x="620077" y="1595602"/>
                    </a:moveTo>
                    <a:lnTo>
                      <a:pt x="0" y="1595602"/>
                    </a:lnTo>
                    <a:lnTo>
                      <a:pt x="0" y="1624355"/>
                    </a:lnTo>
                    <a:lnTo>
                      <a:pt x="620077" y="1624355"/>
                    </a:lnTo>
                    <a:lnTo>
                      <a:pt x="620077" y="1595602"/>
                    </a:lnTo>
                    <a:close/>
                  </a:path>
                  <a:path w="620394" h="1624964">
                    <a:moveTo>
                      <a:pt x="620077" y="1329677"/>
                    </a:moveTo>
                    <a:lnTo>
                      <a:pt x="0" y="1329677"/>
                    </a:lnTo>
                    <a:lnTo>
                      <a:pt x="0" y="1358430"/>
                    </a:lnTo>
                    <a:lnTo>
                      <a:pt x="620077" y="1358430"/>
                    </a:lnTo>
                    <a:lnTo>
                      <a:pt x="620077" y="1329677"/>
                    </a:lnTo>
                    <a:close/>
                  </a:path>
                  <a:path w="620394" h="1624964">
                    <a:moveTo>
                      <a:pt x="620077" y="1063739"/>
                    </a:moveTo>
                    <a:lnTo>
                      <a:pt x="0" y="1063739"/>
                    </a:lnTo>
                    <a:lnTo>
                      <a:pt x="0" y="1092492"/>
                    </a:lnTo>
                    <a:lnTo>
                      <a:pt x="620077" y="1092492"/>
                    </a:lnTo>
                    <a:lnTo>
                      <a:pt x="620077" y="1063739"/>
                    </a:lnTo>
                    <a:close/>
                  </a:path>
                  <a:path w="620394" h="1624964">
                    <a:moveTo>
                      <a:pt x="620077" y="797801"/>
                    </a:moveTo>
                    <a:lnTo>
                      <a:pt x="0" y="797801"/>
                    </a:lnTo>
                    <a:lnTo>
                      <a:pt x="0" y="826554"/>
                    </a:lnTo>
                    <a:lnTo>
                      <a:pt x="620077" y="826554"/>
                    </a:lnTo>
                    <a:lnTo>
                      <a:pt x="620077" y="797801"/>
                    </a:lnTo>
                    <a:close/>
                  </a:path>
                  <a:path w="620394" h="1624964">
                    <a:moveTo>
                      <a:pt x="620077" y="531876"/>
                    </a:moveTo>
                    <a:lnTo>
                      <a:pt x="0" y="531876"/>
                    </a:lnTo>
                    <a:lnTo>
                      <a:pt x="0" y="560616"/>
                    </a:lnTo>
                    <a:lnTo>
                      <a:pt x="620077" y="560616"/>
                    </a:lnTo>
                    <a:lnTo>
                      <a:pt x="620077" y="531876"/>
                    </a:lnTo>
                    <a:close/>
                  </a:path>
                  <a:path w="620394" h="1624964">
                    <a:moveTo>
                      <a:pt x="620077" y="265938"/>
                    </a:moveTo>
                    <a:lnTo>
                      <a:pt x="0" y="265938"/>
                    </a:lnTo>
                    <a:lnTo>
                      <a:pt x="0" y="294690"/>
                    </a:lnTo>
                    <a:lnTo>
                      <a:pt x="620077" y="294690"/>
                    </a:lnTo>
                    <a:lnTo>
                      <a:pt x="620077" y="265938"/>
                    </a:lnTo>
                    <a:close/>
                  </a:path>
                  <a:path w="620394" h="1624964">
                    <a:moveTo>
                      <a:pt x="620077" y="0"/>
                    </a:moveTo>
                    <a:lnTo>
                      <a:pt x="0" y="0"/>
                    </a:lnTo>
                    <a:lnTo>
                      <a:pt x="0" y="28752"/>
                    </a:lnTo>
                    <a:lnTo>
                      <a:pt x="620077" y="28752"/>
                    </a:lnTo>
                    <a:lnTo>
                      <a:pt x="620077" y="0"/>
                    </a:lnTo>
                    <a:close/>
                  </a:path>
                </a:pathLst>
              </a:custGeom>
              <a:solidFill>
                <a:srgbClr val="99999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5"/>
              <p:cNvSpPr/>
              <p:nvPr/>
            </p:nvSpPr>
            <p:spPr>
              <a:xfrm>
                <a:off x="1826722" y="3178667"/>
                <a:ext cx="661670" cy="2099310"/>
              </a:xfrm>
              <a:custGeom>
                <a:avLst/>
                <a:gdLst/>
                <a:ahLst/>
                <a:cxnLst/>
                <a:rect l="l" t="t" r="r" b="b"/>
                <a:pathLst>
                  <a:path w="661669" h="2099310">
                    <a:moveTo>
                      <a:pt x="0" y="265931"/>
                    </a:moveTo>
                    <a:lnTo>
                      <a:pt x="661240" y="265931"/>
                    </a:lnTo>
                    <a:lnTo>
                      <a:pt x="661240" y="503114"/>
                    </a:lnTo>
                    <a:lnTo>
                      <a:pt x="0" y="503114"/>
                    </a:lnTo>
                    <a:lnTo>
                      <a:pt x="0" y="265931"/>
                    </a:lnTo>
                    <a:close/>
                  </a:path>
                  <a:path w="661669" h="2099310">
                    <a:moveTo>
                      <a:pt x="0" y="0"/>
                    </a:moveTo>
                    <a:lnTo>
                      <a:pt x="661240" y="0"/>
                    </a:lnTo>
                    <a:lnTo>
                      <a:pt x="661240" y="237181"/>
                    </a:lnTo>
                    <a:lnTo>
                      <a:pt x="0" y="237181"/>
                    </a:lnTo>
                    <a:lnTo>
                      <a:pt x="0" y="0"/>
                    </a:lnTo>
                    <a:close/>
                  </a:path>
                  <a:path w="661669" h="2099310">
                    <a:moveTo>
                      <a:pt x="0" y="797798"/>
                    </a:moveTo>
                    <a:lnTo>
                      <a:pt x="661240" y="797798"/>
                    </a:lnTo>
                    <a:lnTo>
                      <a:pt x="661240" y="1034981"/>
                    </a:lnTo>
                    <a:lnTo>
                      <a:pt x="0" y="1034981"/>
                    </a:lnTo>
                    <a:lnTo>
                      <a:pt x="0" y="797798"/>
                    </a:lnTo>
                    <a:close/>
                  </a:path>
                  <a:path w="661669" h="2099310">
                    <a:moveTo>
                      <a:pt x="0" y="531867"/>
                    </a:moveTo>
                    <a:lnTo>
                      <a:pt x="661240" y="531867"/>
                    </a:lnTo>
                    <a:lnTo>
                      <a:pt x="661240" y="769053"/>
                    </a:lnTo>
                    <a:lnTo>
                      <a:pt x="0" y="769053"/>
                    </a:lnTo>
                    <a:lnTo>
                      <a:pt x="0" y="531867"/>
                    </a:lnTo>
                    <a:close/>
                  </a:path>
                  <a:path w="661669" h="2099310">
                    <a:moveTo>
                      <a:pt x="0" y="1329667"/>
                    </a:moveTo>
                    <a:lnTo>
                      <a:pt x="661240" y="1329667"/>
                    </a:lnTo>
                    <a:lnTo>
                      <a:pt x="661240" y="1566852"/>
                    </a:lnTo>
                    <a:lnTo>
                      <a:pt x="0" y="1566852"/>
                    </a:lnTo>
                    <a:lnTo>
                      <a:pt x="0" y="1329667"/>
                    </a:lnTo>
                    <a:close/>
                  </a:path>
                  <a:path w="661669" h="2099310">
                    <a:moveTo>
                      <a:pt x="0" y="1063734"/>
                    </a:moveTo>
                    <a:lnTo>
                      <a:pt x="661240" y="1063734"/>
                    </a:lnTo>
                    <a:lnTo>
                      <a:pt x="661240" y="1300920"/>
                    </a:lnTo>
                    <a:lnTo>
                      <a:pt x="0" y="1300920"/>
                    </a:lnTo>
                    <a:lnTo>
                      <a:pt x="0" y="1063734"/>
                    </a:lnTo>
                    <a:close/>
                  </a:path>
                  <a:path w="661669" h="2099310">
                    <a:moveTo>
                      <a:pt x="0" y="1861534"/>
                    </a:moveTo>
                    <a:lnTo>
                      <a:pt x="661240" y="1861534"/>
                    </a:lnTo>
                    <a:lnTo>
                      <a:pt x="661240" y="2098720"/>
                    </a:lnTo>
                    <a:lnTo>
                      <a:pt x="0" y="2098720"/>
                    </a:lnTo>
                    <a:lnTo>
                      <a:pt x="0" y="1861534"/>
                    </a:lnTo>
                    <a:close/>
                  </a:path>
                  <a:path w="661669" h="2099310">
                    <a:moveTo>
                      <a:pt x="0" y="1595606"/>
                    </a:moveTo>
                    <a:lnTo>
                      <a:pt x="661240" y="1595606"/>
                    </a:lnTo>
                    <a:lnTo>
                      <a:pt x="661240" y="1832787"/>
                    </a:lnTo>
                    <a:lnTo>
                      <a:pt x="0" y="1832787"/>
                    </a:lnTo>
                    <a:lnTo>
                      <a:pt x="0" y="1595606"/>
                    </a:lnTo>
                    <a:close/>
                  </a:path>
                </a:pathLst>
              </a:custGeom>
              <a:ln w="71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" name="object 16"/>
            <p:cNvSpPr txBox="1"/>
            <p:nvPr/>
          </p:nvSpPr>
          <p:spPr>
            <a:xfrm>
              <a:off x="269283" y="1107451"/>
              <a:ext cx="7002780" cy="20967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2g.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incomplete diagram opposite, shows a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cavity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brick wall, supported by concrete  foundations.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142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Complete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by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adding:</a:t>
              </a:r>
              <a:endParaRPr sz="1400">
                <a:latin typeface="Arial"/>
                <a:cs typeface="Arial"/>
              </a:endParaRPr>
            </a:p>
            <a:p>
              <a:pPr marL="200025" indent="-187960">
                <a:lnSpc>
                  <a:spcPts val="1620"/>
                </a:lnSpc>
                <a:spcBef>
                  <a:spcPts val="1450"/>
                </a:spcBef>
                <a:buAutoNum type="alphaUcPeriod"/>
                <a:tabLst>
                  <a:tab pos="200660" algn="l"/>
                  <a:tab pos="557720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Arrows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indicate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direction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forces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applied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foundations.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  <a:p>
              <a:pPr marL="200025" indent="-187960">
                <a:lnSpc>
                  <a:spcPts val="1565"/>
                </a:lnSpc>
                <a:buAutoNum type="alphaUcPeriod"/>
                <a:tabLst>
                  <a:tab pos="200660" algn="l"/>
                  <a:tab pos="170243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Additional</a:t>
              </a:r>
              <a:r>
                <a:rPr sz="14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labels.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  <a:p>
              <a:pPr marL="219710" indent="-207645">
                <a:lnSpc>
                  <a:spcPts val="1620"/>
                </a:lnSpc>
                <a:buAutoNum type="alphaUcPeriod"/>
                <a:tabLst>
                  <a:tab pos="220345" algn="l"/>
                  <a:tab pos="567563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Notes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forces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applied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cavity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wall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foundations.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  <a:p>
              <a:pPr marL="741045">
                <a:lnSpc>
                  <a:spcPct val="100000"/>
                </a:lnSpc>
                <a:spcBef>
                  <a:spcPts val="1570"/>
                </a:spcBef>
              </a:pPr>
              <a:r>
                <a:rPr sz="1750" spc="-5" dirty="0">
                  <a:solidFill>
                    <a:srgbClr val="151616"/>
                  </a:solidFill>
                  <a:latin typeface="Arial"/>
                  <a:cs typeface="Arial"/>
                </a:rPr>
                <a:t>CAVITY</a:t>
              </a:r>
              <a:r>
                <a:rPr sz="175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750" spc="5" dirty="0">
                  <a:solidFill>
                    <a:srgbClr val="151616"/>
                  </a:solidFill>
                  <a:latin typeface="Arial"/>
                  <a:cs typeface="Arial"/>
                </a:rPr>
                <a:t>WALL</a:t>
              </a:r>
              <a:endParaRPr sz="1750">
                <a:latin typeface="Arial"/>
                <a:cs typeface="Arial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230071" y="5347859"/>
              <a:ext cx="7236459" cy="120332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868680">
                <a:lnSpc>
                  <a:spcPct val="100000"/>
                </a:lnSpc>
                <a:spcBef>
                  <a:spcPts val="135"/>
                </a:spcBef>
              </a:pPr>
              <a:r>
                <a:rPr sz="1750" spc="25" dirty="0">
                  <a:latin typeface="Arial"/>
                  <a:cs typeface="Arial"/>
                </a:rPr>
                <a:t>CONCRETE</a:t>
              </a:r>
              <a:endParaRPr sz="175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15"/>
                </a:spcBef>
              </a:pPr>
              <a:endParaRPr sz="3500">
                <a:latin typeface="Arial"/>
                <a:cs typeface="Arial"/>
              </a:endParaRPr>
            </a:p>
            <a:p>
              <a:pPr marL="12700" marR="5080">
                <a:lnSpc>
                  <a:spcPts val="1560"/>
                </a:lnSpc>
                <a:spcBef>
                  <a:spcPts val="5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2h.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Draw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diagram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demonstrates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weakness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concrete,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when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under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tensile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force.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Add explanatory</a:t>
              </a:r>
              <a:r>
                <a:rPr sz="1400" spc="-3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notes.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5076846" y="423802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268326" y="438940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E7CB29C-A1B2-4337-9B7B-D78539D29C14}"/>
              </a:ext>
            </a:extLst>
          </p:cNvPr>
          <p:cNvGrpSpPr/>
          <p:nvPr/>
        </p:nvGrpSpPr>
        <p:grpSpPr>
          <a:xfrm>
            <a:off x="245466" y="118522"/>
            <a:ext cx="7084131" cy="6371700"/>
            <a:chOff x="245466" y="118522"/>
            <a:chExt cx="7084131" cy="6371700"/>
          </a:xfrm>
        </p:grpSpPr>
        <p:sp>
          <p:nvSpPr>
            <p:cNvPr id="2" name="object 2"/>
            <p:cNvSpPr txBox="1"/>
            <p:nvPr/>
          </p:nvSpPr>
          <p:spPr>
            <a:xfrm>
              <a:off x="1430900" y="118522"/>
              <a:ext cx="501586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FIBREGLASS / GLASS REINFORCE PLASTIC</a:t>
              </a:r>
              <a:r>
                <a:rPr sz="1600" b="1" u="sng" spc="-10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(GRP)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62682" y="1246202"/>
              <a:ext cx="7066915" cy="237490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3180">
                <a:lnSpc>
                  <a:spcPct val="100000"/>
                </a:lnSpc>
                <a:spcBef>
                  <a:spcPts val="100"/>
                </a:spcBef>
                <a:tabLst>
                  <a:tab pos="511238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3a. When was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Glass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Reinforced Fibre invented and</a:t>
              </a:r>
              <a:r>
                <a:rPr sz="1400" spc="1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by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whom?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 dirty="0">
                <a:latin typeface="Arial"/>
                <a:cs typeface="Arial"/>
              </a:endParaRPr>
            </a:p>
            <a:p>
              <a:pPr marL="1562735" marR="1733550">
                <a:lnSpc>
                  <a:spcPct val="227700"/>
                </a:lnSpc>
                <a:spcBef>
                  <a:spcPts val="1035"/>
                </a:spcBef>
                <a:tabLst>
                  <a:tab pos="5276850" algn="l"/>
                  <a:tab pos="5324475" algn="l"/>
                </a:tabLst>
              </a:pPr>
              <a:r>
                <a:rPr sz="1600" spc="-50" dirty="0">
                  <a:solidFill>
                    <a:srgbClr val="151616"/>
                  </a:solidFill>
                  <a:latin typeface="Arial"/>
                  <a:cs typeface="Arial"/>
                </a:rPr>
                <a:t>DATE: </a:t>
              </a:r>
              <a:r>
                <a:rPr sz="1600" u="sng" spc="-5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		</a:t>
              </a: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 NAME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:	</a:t>
              </a:r>
              <a:endParaRPr sz="1600" dirty="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2200" dirty="0">
                <a:latin typeface="Arial"/>
                <a:cs typeface="Arial"/>
              </a:endParaRPr>
            </a:p>
            <a:p>
              <a:pPr marL="12700" marR="5080">
                <a:lnSpc>
                  <a:spcPts val="1560"/>
                </a:lnSpc>
                <a:spcBef>
                  <a:spcPts val="1415"/>
                </a:spcBef>
                <a:tabLst>
                  <a:tab pos="2466340" algn="l"/>
                  <a:tab pos="437261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3b. 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structure 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typical piece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Glass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Reinforced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Fibre.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Include a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 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 ‘weave’</a:t>
              </a:r>
              <a:r>
                <a:rPr sz="1400" spc="-20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Glass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Fibre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textile.	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(Description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</a:t>
              </a:r>
              <a:r>
                <a:rPr sz="1400" spc="-29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marks	Sketch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marks)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452570" y="4305387"/>
              <a:ext cx="686879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55459" algn="l"/>
                </a:tabLst>
              </a:pPr>
              <a:r>
                <a:rPr sz="160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DESCRIPTION: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661459" y="6251462"/>
              <a:ext cx="172148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SKETCH OF</a:t>
              </a:r>
              <a:r>
                <a:rPr sz="14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WEAVE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33510" y="683462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289446" y="662176"/>
              <a:ext cx="6863080" cy="304165"/>
            </a:xfrm>
            <a:custGeom>
              <a:avLst/>
              <a:gdLst/>
              <a:ahLst/>
              <a:cxnLst/>
              <a:rect l="l" t="t" r="r" b="b"/>
              <a:pathLst>
                <a:path w="6863080" h="304165">
                  <a:moveTo>
                    <a:pt x="0" y="0"/>
                  </a:moveTo>
                  <a:lnTo>
                    <a:pt x="6863076" y="0"/>
                  </a:lnTo>
                  <a:lnTo>
                    <a:pt x="6863076" y="303992"/>
                  </a:lnTo>
                  <a:lnTo>
                    <a:pt x="0" y="30399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3338625" y="704735"/>
              <a:ext cx="355346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https://www.technologystudent.com/joints/ﬁbre1.html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5053986" y="385699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245466" y="400838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C62DA01D-2ADF-4430-8725-6EC1A5379239}"/>
              </a:ext>
            </a:extLst>
          </p:cNvPr>
          <p:cNvGrpSpPr/>
          <p:nvPr/>
        </p:nvGrpSpPr>
        <p:grpSpPr>
          <a:xfrm>
            <a:off x="245466" y="118522"/>
            <a:ext cx="7127431" cy="5194852"/>
            <a:chOff x="245466" y="118522"/>
            <a:chExt cx="7127431" cy="5194852"/>
          </a:xfrm>
        </p:grpSpPr>
        <p:sp>
          <p:nvSpPr>
            <p:cNvPr id="2" name="object 2"/>
            <p:cNvSpPr txBox="1"/>
            <p:nvPr/>
          </p:nvSpPr>
          <p:spPr>
            <a:xfrm>
              <a:off x="1430900" y="118522"/>
              <a:ext cx="501586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FIBREGLASS / GLASS REINFORCE PLASTIC</a:t>
              </a:r>
              <a:r>
                <a:rPr sz="1600" b="1" u="sng" spc="-10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(GRP)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33510" y="683462"/>
              <a:ext cx="2491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289446" y="662176"/>
              <a:ext cx="6863080" cy="304165"/>
            </a:xfrm>
            <a:custGeom>
              <a:avLst/>
              <a:gdLst/>
              <a:ahLst/>
              <a:cxnLst/>
              <a:rect l="l" t="t" r="r" b="b"/>
              <a:pathLst>
                <a:path w="6863080" h="304165">
                  <a:moveTo>
                    <a:pt x="0" y="0"/>
                  </a:moveTo>
                  <a:lnTo>
                    <a:pt x="6863076" y="0"/>
                  </a:lnTo>
                  <a:lnTo>
                    <a:pt x="6863076" y="303992"/>
                  </a:lnTo>
                  <a:lnTo>
                    <a:pt x="0" y="30399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357676" y="704739"/>
              <a:ext cx="355346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https://www.technologystudent.com/joints/ﬁbre1.html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5053986" y="385699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45466" y="400838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92647" y="1290546"/>
              <a:ext cx="7080250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3c.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some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properties</a:t>
              </a:r>
              <a:r>
                <a:rPr sz="1400" b="1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b="1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applications</a:t>
              </a:r>
              <a:r>
                <a:rPr sz="1400" b="1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GRP.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internet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as  a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research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tool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answer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question,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attaching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selection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images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practical  uses</a:t>
              </a:r>
              <a:r>
                <a:rPr sz="1400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page.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07959" y="2478259"/>
              <a:ext cx="198882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PROPERTIES: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307959" y="5074614"/>
              <a:ext cx="320738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252222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PRACTICAL</a:t>
              </a:r>
              <a:r>
                <a:rPr sz="1400" spc="-1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APPLICATIONS: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439CFA96-B036-414F-A26A-FEC6071A2538}"/>
              </a:ext>
            </a:extLst>
          </p:cNvPr>
          <p:cNvGrpSpPr/>
          <p:nvPr/>
        </p:nvGrpSpPr>
        <p:grpSpPr>
          <a:xfrm>
            <a:off x="231080" y="161354"/>
            <a:ext cx="7158355" cy="8210231"/>
            <a:chOff x="231080" y="161354"/>
            <a:chExt cx="7158355" cy="8210231"/>
          </a:xfrm>
        </p:grpSpPr>
        <p:sp>
          <p:nvSpPr>
            <p:cNvPr id="2" name="object 2"/>
            <p:cNvSpPr txBox="1"/>
            <p:nvPr/>
          </p:nvSpPr>
          <p:spPr>
            <a:xfrm>
              <a:off x="1433924" y="161354"/>
              <a:ext cx="477075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CARBON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FIBRE REINFORCED </a:t>
              </a:r>
              <a:r>
                <a:rPr sz="1600" b="1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POLYMER</a:t>
              </a:r>
              <a:r>
                <a:rPr sz="1600" b="1" u="sng" spc="-4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(CFRP)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31091" y="1093295"/>
              <a:ext cx="453199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3846195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4a.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Carbon Fibre</a:t>
              </a:r>
              <a:r>
                <a:rPr sz="1400" spc="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Reinforced</a:t>
              </a:r>
              <a:r>
                <a:rPr sz="1400" spc="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Polymer?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31080" y="3250862"/>
              <a:ext cx="715835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1649730" algn="l"/>
                </a:tabLst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4b. 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two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advantages Carbon Fibre Reinforced Polymer has over materials such as 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GRP</a:t>
              </a:r>
              <a:r>
                <a:rPr sz="1400" spc="-1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Titanium?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289446" y="662176"/>
              <a:ext cx="6863080" cy="304165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53340" rIns="0" bIns="0" rtlCol="0">
              <a:spAutoFit/>
            </a:bodyPr>
            <a:lstStyle/>
            <a:p>
              <a:pPr marL="43815">
                <a:lnSpc>
                  <a:spcPct val="100000"/>
                </a:lnSpc>
                <a:spcBef>
                  <a:spcPts val="420"/>
                </a:spcBef>
                <a:tabLst>
                  <a:tab pos="2997200" algn="l"/>
                </a:tabLst>
              </a:pPr>
              <a:r>
                <a:rPr sz="1800" baseline="6944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800" spc="-22" baseline="6944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800" spc="-112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7" baseline="6944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800" spc="15" baseline="694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800" spc="-15" baseline="6944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https://www.technologystudent.com/joints/carﬁb1.html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245466" y="422438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5053986" y="407299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292054" y="5675801"/>
              <a:ext cx="511873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445325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4c.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disadvantage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CFRP</a:t>
              </a:r>
              <a:r>
                <a:rPr sz="1400" spc="-1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compared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GRP.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spc="-2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270661" y="7934070"/>
              <a:ext cx="710374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4d. Describe a practical application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CFRP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aerospace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industry.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Include an  explanation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why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CFRP</a:t>
              </a:r>
              <a:r>
                <a:rPr sz="1400" spc="-1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has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been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used.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1193</Words>
  <Application>Microsoft Office PowerPoint</Application>
  <PresentationFormat>Custom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DESIGN AND TECHNOLOGY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revision_booklet4_composite_materials1.cdr</dc:title>
  <dc:creator>BY V.RYAN</dc:creator>
  <cp:keywords>COMPOSITE MATERIALS - REVISION BOOKLET 1</cp:keywords>
  <cp:lastModifiedBy>Vincent RYan</cp:lastModifiedBy>
  <cp:revision>1</cp:revision>
  <dcterms:created xsi:type="dcterms:W3CDTF">2021-02-09T18:39:02Z</dcterms:created>
  <dcterms:modified xsi:type="dcterms:W3CDTF">2021-02-09T18:44:09Z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2021-02-09T00:00:00Z</vt:filetime>
  </property>
</Properties>
</file>