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technologystudent.com/elec1/spcirc1.htm" TargetMode="External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75497" y="3104"/>
            <a:ext cx="3590290" cy="504825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sz="16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CIRCUITS</a:t>
            </a:r>
            <a:r>
              <a:rPr sz="1600" u="sng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</a:t>
            </a:r>
            <a:r>
              <a:rPr sz="1600" u="sng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SERIES</a:t>
            </a:r>
            <a:r>
              <a:rPr sz="1600" u="sng" spc="-1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AND</a:t>
            </a:r>
            <a:r>
              <a:rPr sz="1600" u="sng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PARALLEL</a:t>
            </a:r>
            <a:endParaRPr sz="1600">
              <a:latin typeface="Arial"/>
              <a:cs typeface="Arial"/>
            </a:endParaRPr>
          </a:p>
          <a:p>
            <a:pPr marL="763270">
              <a:lnSpc>
                <a:spcPct val="100000"/>
              </a:lnSpc>
              <a:spcBef>
                <a:spcPts val="305"/>
              </a:spcBef>
            </a:pP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V.Ryan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©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2009-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2022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World</a:t>
            </a:r>
            <a:r>
              <a:rPr sz="600" spc="-3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Association of</a:t>
            </a:r>
            <a:r>
              <a:rPr sz="600" spc="-1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Technology</a:t>
            </a:r>
            <a:r>
              <a:rPr sz="600" spc="-1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Teachers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2167" y="4543250"/>
            <a:ext cx="38715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will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happen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circuit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if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LEDs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fails?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599644" y="1239998"/>
            <a:ext cx="1227455" cy="746760"/>
            <a:chOff x="599644" y="1239998"/>
            <a:chExt cx="1227455" cy="746760"/>
          </a:xfrm>
        </p:grpSpPr>
        <p:sp>
          <p:nvSpPr>
            <p:cNvPr id="7" name="object 7"/>
            <p:cNvSpPr/>
            <p:nvPr/>
          </p:nvSpPr>
          <p:spPr>
            <a:xfrm>
              <a:off x="670474" y="1283807"/>
              <a:ext cx="1151890" cy="698500"/>
            </a:xfrm>
            <a:custGeom>
              <a:avLst/>
              <a:gdLst/>
              <a:ahLst/>
              <a:cxnLst/>
              <a:rect l="l" t="t" r="r" b="b"/>
              <a:pathLst>
                <a:path w="1151889" h="698500">
                  <a:moveTo>
                    <a:pt x="1151478" y="698079"/>
                  </a:moveTo>
                  <a:lnTo>
                    <a:pt x="1151478" y="0"/>
                  </a:lnTo>
                  <a:lnTo>
                    <a:pt x="783395" y="0"/>
                  </a:lnTo>
                </a:path>
                <a:path w="1151889" h="698500">
                  <a:moveTo>
                    <a:pt x="426045" y="1029"/>
                  </a:moveTo>
                  <a:lnTo>
                    <a:pt x="0" y="1029"/>
                  </a:lnTo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99644" y="1239998"/>
              <a:ext cx="89675" cy="89672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60380" y="1239998"/>
              <a:ext cx="80975" cy="80975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105214" y="1276582"/>
              <a:ext cx="324485" cy="8255"/>
            </a:xfrm>
            <a:custGeom>
              <a:avLst/>
              <a:gdLst/>
              <a:ahLst/>
              <a:cxnLst/>
              <a:rect l="l" t="t" r="r" b="b"/>
              <a:pathLst>
                <a:path w="324484" h="8255">
                  <a:moveTo>
                    <a:pt x="0" y="8254"/>
                  </a:moveTo>
                  <a:lnTo>
                    <a:pt x="323872" y="0"/>
                  </a:lnTo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90716" y="1239998"/>
              <a:ext cx="80975" cy="80975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301451" y="1171334"/>
            <a:ext cx="19177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+v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92920" y="1062429"/>
            <a:ext cx="52641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151616"/>
                </a:solidFill>
                <a:latin typeface="Arial"/>
                <a:cs typeface="Arial"/>
              </a:rPr>
              <a:t>SWITCH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599644" y="2964168"/>
            <a:ext cx="1236980" cy="1079500"/>
            <a:chOff x="599644" y="2964168"/>
            <a:chExt cx="1236980" cy="1079500"/>
          </a:xfrm>
        </p:grpSpPr>
        <p:sp>
          <p:nvSpPr>
            <p:cNvPr id="15" name="object 15"/>
            <p:cNvSpPr/>
            <p:nvPr/>
          </p:nvSpPr>
          <p:spPr>
            <a:xfrm>
              <a:off x="666064" y="2968930"/>
              <a:ext cx="1165860" cy="1030605"/>
            </a:xfrm>
            <a:custGeom>
              <a:avLst/>
              <a:gdLst/>
              <a:ahLst/>
              <a:cxnLst/>
              <a:rect l="l" t="t" r="r" b="b"/>
              <a:pathLst>
                <a:path w="1165860" h="1030604">
                  <a:moveTo>
                    <a:pt x="1156853" y="0"/>
                  </a:moveTo>
                  <a:lnTo>
                    <a:pt x="1156853" y="540078"/>
                  </a:lnTo>
                </a:path>
                <a:path w="1165860" h="1030604">
                  <a:moveTo>
                    <a:pt x="1165641" y="699192"/>
                  </a:moveTo>
                  <a:lnTo>
                    <a:pt x="1165641" y="1030554"/>
                  </a:lnTo>
                  <a:lnTo>
                    <a:pt x="0" y="1030554"/>
                  </a:lnTo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99644" y="3953621"/>
              <a:ext cx="89675" cy="89672"/>
            </a:xfrm>
            <a:prstGeom prst="rect">
              <a:avLst/>
            </a:prstGeom>
          </p:spPr>
        </p:pic>
      </p:grpSp>
      <p:sp>
        <p:nvSpPr>
          <p:cNvPr id="17" name="object 17"/>
          <p:cNvSpPr txBox="1"/>
          <p:nvPr/>
        </p:nvSpPr>
        <p:spPr>
          <a:xfrm>
            <a:off x="344912" y="3884959"/>
            <a:ext cx="187325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0v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087993" y="3217053"/>
            <a:ext cx="204470" cy="496570"/>
          </a:xfrm>
          <a:prstGeom prst="rect">
            <a:avLst/>
          </a:prstGeom>
        </p:spPr>
        <p:txBody>
          <a:bodyPr vert="vert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1000" spc="-10" dirty="0">
                <a:solidFill>
                  <a:srgbClr val="151616"/>
                </a:solidFill>
                <a:latin typeface="Arial"/>
                <a:cs typeface="Arial"/>
              </a:rPr>
              <a:t>MOT</a:t>
            </a:r>
            <a:r>
              <a:rPr sz="1500" spc="-15" baseline="2777" dirty="0">
                <a:solidFill>
                  <a:srgbClr val="151616"/>
                </a:solidFill>
                <a:latin typeface="Arial"/>
                <a:cs typeface="Arial"/>
              </a:rPr>
              <a:t>OR</a:t>
            </a:r>
            <a:endParaRPr sz="1500" baseline="2777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1602291" y="3234344"/>
            <a:ext cx="488950" cy="488950"/>
            <a:chOff x="1602291" y="3234344"/>
            <a:chExt cx="488950" cy="488950"/>
          </a:xfrm>
        </p:grpSpPr>
        <p:sp>
          <p:nvSpPr>
            <p:cNvPr id="20" name="object 20"/>
            <p:cNvSpPr/>
            <p:nvPr/>
          </p:nvSpPr>
          <p:spPr>
            <a:xfrm>
              <a:off x="1603879" y="3235931"/>
              <a:ext cx="485775" cy="485775"/>
            </a:xfrm>
            <a:custGeom>
              <a:avLst/>
              <a:gdLst/>
              <a:ahLst/>
              <a:cxnLst/>
              <a:rect l="l" t="t" r="r" b="b"/>
              <a:pathLst>
                <a:path w="485775" h="485775">
                  <a:moveTo>
                    <a:pt x="242586" y="0"/>
                  </a:moveTo>
                  <a:lnTo>
                    <a:pt x="193696" y="4928"/>
                  </a:lnTo>
                  <a:lnTo>
                    <a:pt x="148160" y="19063"/>
                  </a:lnTo>
                  <a:lnTo>
                    <a:pt x="106953" y="41429"/>
                  </a:lnTo>
                  <a:lnTo>
                    <a:pt x="71051" y="71051"/>
                  </a:lnTo>
                  <a:lnTo>
                    <a:pt x="41429" y="106953"/>
                  </a:lnTo>
                  <a:lnTo>
                    <a:pt x="19063" y="148160"/>
                  </a:lnTo>
                  <a:lnTo>
                    <a:pt x="4928" y="193696"/>
                  </a:lnTo>
                  <a:lnTo>
                    <a:pt x="0" y="242586"/>
                  </a:lnTo>
                  <a:lnTo>
                    <a:pt x="4928" y="291476"/>
                  </a:lnTo>
                  <a:lnTo>
                    <a:pt x="19063" y="337012"/>
                  </a:lnTo>
                  <a:lnTo>
                    <a:pt x="41429" y="378219"/>
                  </a:lnTo>
                  <a:lnTo>
                    <a:pt x="71051" y="414121"/>
                  </a:lnTo>
                  <a:lnTo>
                    <a:pt x="106953" y="443743"/>
                  </a:lnTo>
                  <a:lnTo>
                    <a:pt x="148160" y="466109"/>
                  </a:lnTo>
                  <a:lnTo>
                    <a:pt x="193696" y="480244"/>
                  </a:lnTo>
                  <a:lnTo>
                    <a:pt x="242586" y="485173"/>
                  </a:lnTo>
                  <a:lnTo>
                    <a:pt x="291476" y="480244"/>
                  </a:lnTo>
                  <a:lnTo>
                    <a:pt x="337012" y="466109"/>
                  </a:lnTo>
                  <a:lnTo>
                    <a:pt x="378218" y="443743"/>
                  </a:lnTo>
                  <a:lnTo>
                    <a:pt x="414120" y="414121"/>
                  </a:lnTo>
                  <a:lnTo>
                    <a:pt x="443742" y="378219"/>
                  </a:lnTo>
                  <a:lnTo>
                    <a:pt x="466108" y="337012"/>
                  </a:lnTo>
                  <a:lnTo>
                    <a:pt x="480243" y="291476"/>
                  </a:lnTo>
                  <a:lnTo>
                    <a:pt x="485171" y="242586"/>
                  </a:lnTo>
                  <a:lnTo>
                    <a:pt x="480243" y="193696"/>
                  </a:lnTo>
                  <a:lnTo>
                    <a:pt x="466108" y="148160"/>
                  </a:lnTo>
                  <a:lnTo>
                    <a:pt x="443742" y="106953"/>
                  </a:lnTo>
                  <a:lnTo>
                    <a:pt x="414120" y="71051"/>
                  </a:lnTo>
                  <a:lnTo>
                    <a:pt x="378218" y="41429"/>
                  </a:lnTo>
                  <a:lnTo>
                    <a:pt x="337012" y="19063"/>
                  </a:lnTo>
                  <a:lnTo>
                    <a:pt x="291476" y="4928"/>
                  </a:lnTo>
                  <a:lnTo>
                    <a:pt x="24258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603879" y="3235931"/>
              <a:ext cx="485775" cy="485775"/>
            </a:xfrm>
            <a:custGeom>
              <a:avLst/>
              <a:gdLst/>
              <a:ahLst/>
              <a:cxnLst/>
              <a:rect l="l" t="t" r="r" b="b"/>
              <a:pathLst>
                <a:path w="485775" h="485775">
                  <a:moveTo>
                    <a:pt x="485171" y="242586"/>
                  </a:moveTo>
                  <a:lnTo>
                    <a:pt x="480243" y="193696"/>
                  </a:lnTo>
                  <a:lnTo>
                    <a:pt x="466108" y="148160"/>
                  </a:lnTo>
                  <a:lnTo>
                    <a:pt x="443742" y="106953"/>
                  </a:lnTo>
                  <a:lnTo>
                    <a:pt x="414120" y="71051"/>
                  </a:lnTo>
                  <a:lnTo>
                    <a:pt x="378218" y="41429"/>
                  </a:lnTo>
                  <a:lnTo>
                    <a:pt x="337012" y="19063"/>
                  </a:lnTo>
                  <a:lnTo>
                    <a:pt x="291476" y="4928"/>
                  </a:lnTo>
                  <a:lnTo>
                    <a:pt x="242586" y="0"/>
                  </a:lnTo>
                  <a:lnTo>
                    <a:pt x="193696" y="4928"/>
                  </a:lnTo>
                  <a:lnTo>
                    <a:pt x="148160" y="19063"/>
                  </a:lnTo>
                  <a:lnTo>
                    <a:pt x="106953" y="41429"/>
                  </a:lnTo>
                  <a:lnTo>
                    <a:pt x="71051" y="71051"/>
                  </a:lnTo>
                  <a:lnTo>
                    <a:pt x="41429" y="106953"/>
                  </a:lnTo>
                  <a:lnTo>
                    <a:pt x="19063" y="148160"/>
                  </a:lnTo>
                  <a:lnTo>
                    <a:pt x="4928" y="193696"/>
                  </a:lnTo>
                  <a:lnTo>
                    <a:pt x="0" y="242586"/>
                  </a:lnTo>
                  <a:lnTo>
                    <a:pt x="4928" y="291476"/>
                  </a:lnTo>
                  <a:lnTo>
                    <a:pt x="19063" y="337012"/>
                  </a:lnTo>
                  <a:lnTo>
                    <a:pt x="41429" y="378219"/>
                  </a:lnTo>
                  <a:lnTo>
                    <a:pt x="71051" y="414121"/>
                  </a:lnTo>
                  <a:lnTo>
                    <a:pt x="106953" y="443743"/>
                  </a:lnTo>
                  <a:lnTo>
                    <a:pt x="148160" y="466109"/>
                  </a:lnTo>
                  <a:lnTo>
                    <a:pt x="193696" y="480244"/>
                  </a:lnTo>
                  <a:lnTo>
                    <a:pt x="242586" y="485173"/>
                  </a:lnTo>
                  <a:lnTo>
                    <a:pt x="291476" y="480244"/>
                  </a:lnTo>
                  <a:lnTo>
                    <a:pt x="337012" y="466109"/>
                  </a:lnTo>
                  <a:lnTo>
                    <a:pt x="378218" y="443743"/>
                  </a:lnTo>
                  <a:lnTo>
                    <a:pt x="414120" y="414121"/>
                  </a:lnTo>
                  <a:lnTo>
                    <a:pt x="443742" y="378219"/>
                  </a:lnTo>
                  <a:lnTo>
                    <a:pt x="466108" y="337012"/>
                  </a:lnTo>
                  <a:lnTo>
                    <a:pt x="480243" y="291476"/>
                  </a:lnTo>
                  <a:lnTo>
                    <a:pt x="485171" y="242586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1709737" y="3270512"/>
            <a:ext cx="2794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M</a:t>
            </a:r>
            <a:endParaRPr sz="24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822917" y="2723684"/>
            <a:ext cx="1003935" cy="785495"/>
          </a:xfrm>
          <a:custGeom>
            <a:avLst/>
            <a:gdLst/>
            <a:ahLst/>
            <a:cxnLst/>
            <a:rect l="l" t="t" r="r" b="b"/>
            <a:pathLst>
              <a:path w="1003935" h="785495">
                <a:moveTo>
                  <a:pt x="0" y="0"/>
                </a:moveTo>
                <a:lnTo>
                  <a:pt x="0" y="323621"/>
                </a:lnTo>
              </a:path>
              <a:path w="1003935" h="785495">
                <a:moveTo>
                  <a:pt x="1003914" y="245245"/>
                </a:moveTo>
                <a:lnTo>
                  <a:pt x="1003914" y="785324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091906" y="3217053"/>
            <a:ext cx="204470" cy="497840"/>
          </a:xfrm>
          <a:prstGeom prst="rect">
            <a:avLst/>
          </a:prstGeom>
        </p:spPr>
        <p:txBody>
          <a:bodyPr vert="vert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1000" spc="-10" dirty="0">
                <a:solidFill>
                  <a:srgbClr val="151616"/>
                </a:solidFill>
                <a:latin typeface="Arial"/>
                <a:cs typeface="Arial"/>
              </a:rPr>
              <a:t>MOT</a:t>
            </a:r>
            <a:r>
              <a:rPr sz="1500" spc="-15" baseline="2777" dirty="0">
                <a:solidFill>
                  <a:srgbClr val="151616"/>
                </a:solidFill>
                <a:latin typeface="Arial"/>
                <a:cs typeface="Arial"/>
              </a:rPr>
              <a:t>OR</a:t>
            </a:r>
            <a:endParaRPr sz="1500" baseline="2777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2606205" y="3234344"/>
            <a:ext cx="488950" cy="488950"/>
            <a:chOff x="2606205" y="3234344"/>
            <a:chExt cx="488950" cy="488950"/>
          </a:xfrm>
        </p:grpSpPr>
        <p:sp>
          <p:nvSpPr>
            <p:cNvPr id="26" name="object 26"/>
            <p:cNvSpPr/>
            <p:nvPr/>
          </p:nvSpPr>
          <p:spPr>
            <a:xfrm>
              <a:off x="2607792" y="3235931"/>
              <a:ext cx="485775" cy="485775"/>
            </a:xfrm>
            <a:custGeom>
              <a:avLst/>
              <a:gdLst/>
              <a:ahLst/>
              <a:cxnLst/>
              <a:rect l="l" t="t" r="r" b="b"/>
              <a:pathLst>
                <a:path w="485775" h="485775">
                  <a:moveTo>
                    <a:pt x="242586" y="0"/>
                  </a:moveTo>
                  <a:lnTo>
                    <a:pt x="193696" y="4928"/>
                  </a:lnTo>
                  <a:lnTo>
                    <a:pt x="148160" y="19063"/>
                  </a:lnTo>
                  <a:lnTo>
                    <a:pt x="106953" y="41429"/>
                  </a:lnTo>
                  <a:lnTo>
                    <a:pt x="71051" y="71051"/>
                  </a:lnTo>
                  <a:lnTo>
                    <a:pt x="41429" y="106953"/>
                  </a:lnTo>
                  <a:lnTo>
                    <a:pt x="19063" y="148160"/>
                  </a:lnTo>
                  <a:lnTo>
                    <a:pt x="4928" y="193696"/>
                  </a:lnTo>
                  <a:lnTo>
                    <a:pt x="0" y="242586"/>
                  </a:lnTo>
                  <a:lnTo>
                    <a:pt x="4928" y="291476"/>
                  </a:lnTo>
                  <a:lnTo>
                    <a:pt x="19063" y="337012"/>
                  </a:lnTo>
                  <a:lnTo>
                    <a:pt x="41429" y="378219"/>
                  </a:lnTo>
                  <a:lnTo>
                    <a:pt x="71051" y="414121"/>
                  </a:lnTo>
                  <a:lnTo>
                    <a:pt x="106953" y="443743"/>
                  </a:lnTo>
                  <a:lnTo>
                    <a:pt x="148160" y="466109"/>
                  </a:lnTo>
                  <a:lnTo>
                    <a:pt x="193696" y="480244"/>
                  </a:lnTo>
                  <a:lnTo>
                    <a:pt x="242586" y="485173"/>
                  </a:lnTo>
                  <a:lnTo>
                    <a:pt x="291476" y="480244"/>
                  </a:lnTo>
                  <a:lnTo>
                    <a:pt x="337012" y="466109"/>
                  </a:lnTo>
                  <a:lnTo>
                    <a:pt x="378219" y="443743"/>
                  </a:lnTo>
                  <a:lnTo>
                    <a:pt x="414121" y="414121"/>
                  </a:lnTo>
                  <a:lnTo>
                    <a:pt x="443743" y="378219"/>
                  </a:lnTo>
                  <a:lnTo>
                    <a:pt x="466109" y="337012"/>
                  </a:lnTo>
                  <a:lnTo>
                    <a:pt x="480244" y="291476"/>
                  </a:lnTo>
                  <a:lnTo>
                    <a:pt x="485173" y="242586"/>
                  </a:lnTo>
                  <a:lnTo>
                    <a:pt x="480244" y="193696"/>
                  </a:lnTo>
                  <a:lnTo>
                    <a:pt x="466109" y="148160"/>
                  </a:lnTo>
                  <a:lnTo>
                    <a:pt x="443743" y="106953"/>
                  </a:lnTo>
                  <a:lnTo>
                    <a:pt x="414121" y="71051"/>
                  </a:lnTo>
                  <a:lnTo>
                    <a:pt x="378219" y="41429"/>
                  </a:lnTo>
                  <a:lnTo>
                    <a:pt x="337012" y="19063"/>
                  </a:lnTo>
                  <a:lnTo>
                    <a:pt x="291476" y="4928"/>
                  </a:lnTo>
                  <a:lnTo>
                    <a:pt x="24258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607792" y="3235931"/>
              <a:ext cx="485775" cy="485775"/>
            </a:xfrm>
            <a:custGeom>
              <a:avLst/>
              <a:gdLst/>
              <a:ahLst/>
              <a:cxnLst/>
              <a:rect l="l" t="t" r="r" b="b"/>
              <a:pathLst>
                <a:path w="485775" h="485775">
                  <a:moveTo>
                    <a:pt x="485173" y="242586"/>
                  </a:moveTo>
                  <a:lnTo>
                    <a:pt x="480244" y="193696"/>
                  </a:lnTo>
                  <a:lnTo>
                    <a:pt x="466109" y="148160"/>
                  </a:lnTo>
                  <a:lnTo>
                    <a:pt x="443743" y="106953"/>
                  </a:lnTo>
                  <a:lnTo>
                    <a:pt x="414121" y="71051"/>
                  </a:lnTo>
                  <a:lnTo>
                    <a:pt x="378219" y="41429"/>
                  </a:lnTo>
                  <a:lnTo>
                    <a:pt x="337012" y="19063"/>
                  </a:lnTo>
                  <a:lnTo>
                    <a:pt x="291476" y="4928"/>
                  </a:lnTo>
                  <a:lnTo>
                    <a:pt x="242586" y="0"/>
                  </a:lnTo>
                  <a:lnTo>
                    <a:pt x="193696" y="4928"/>
                  </a:lnTo>
                  <a:lnTo>
                    <a:pt x="148160" y="19063"/>
                  </a:lnTo>
                  <a:lnTo>
                    <a:pt x="106953" y="41429"/>
                  </a:lnTo>
                  <a:lnTo>
                    <a:pt x="71051" y="71051"/>
                  </a:lnTo>
                  <a:lnTo>
                    <a:pt x="41429" y="106953"/>
                  </a:lnTo>
                  <a:lnTo>
                    <a:pt x="19063" y="148160"/>
                  </a:lnTo>
                  <a:lnTo>
                    <a:pt x="4928" y="193696"/>
                  </a:lnTo>
                  <a:lnTo>
                    <a:pt x="0" y="242586"/>
                  </a:lnTo>
                  <a:lnTo>
                    <a:pt x="4928" y="291476"/>
                  </a:lnTo>
                  <a:lnTo>
                    <a:pt x="19063" y="337012"/>
                  </a:lnTo>
                  <a:lnTo>
                    <a:pt x="41429" y="378219"/>
                  </a:lnTo>
                  <a:lnTo>
                    <a:pt x="71051" y="414121"/>
                  </a:lnTo>
                  <a:lnTo>
                    <a:pt x="106953" y="443743"/>
                  </a:lnTo>
                  <a:lnTo>
                    <a:pt x="148160" y="466109"/>
                  </a:lnTo>
                  <a:lnTo>
                    <a:pt x="193696" y="480244"/>
                  </a:lnTo>
                  <a:lnTo>
                    <a:pt x="242586" y="485173"/>
                  </a:lnTo>
                  <a:lnTo>
                    <a:pt x="291476" y="480244"/>
                  </a:lnTo>
                  <a:lnTo>
                    <a:pt x="337012" y="466109"/>
                  </a:lnTo>
                  <a:lnTo>
                    <a:pt x="378219" y="443743"/>
                  </a:lnTo>
                  <a:lnTo>
                    <a:pt x="414121" y="414121"/>
                  </a:lnTo>
                  <a:lnTo>
                    <a:pt x="443743" y="378219"/>
                  </a:lnTo>
                  <a:lnTo>
                    <a:pt x="466109" y="337012"/>
                  </a:lnTo>
                  <a:lnTo>
                    <a:pt x="480244" y="291476"/>
                  </a:lnTo>
                  <a:lnTo>
                    <a:pt x="485173" y="242586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2713652" y="3270512"/>
            <a:ext cx="2794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M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1721494" y="1981795"/>
            <a:ext cx="1129030" cy="2023745"/>
            <a:chOff x="1721494" y="1981795"/>
            <a:chExt cx="1129030" cy="2023745"/>
          </a:xfrm>
        </p:grpSpPr>
        <p:pic>
          <p:nvPicPr>
            <p:cNvPr id="30" name="object 3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721494" y="1981795"/>
              <a:ext cx="344433" cy="236080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1784606" y="2973484"/>
              <a:ext cx="1061720" cy="1028065"/>
            </a:xfrm>
            <a:custGeom>
              <a:avLst/>
              <a:gdLst/>
              <a:ahLst/>
              <a:cxnLst/>
              <a:rect l="l" t="t" r="r" b="b"/>
              <a:pathLst>
                <a:path w="1061720" h="1028064">
                  <a:moveTo>
                    <a:pt x="1040881" y="0"/>
                  </a:moveTo>
                  <a:lnTo>
                    <a:pt x="40416" y="0"/>
                  </a:lnTo>
                </a:path>
                <a:path w="1061720" h="1028064">
                  <a:moveTo>
                    <a:pt x="1061092" y="747784"/>
                  </a:moveTo>
                  <a:lnTo>
                    <a:pt x="1061092" y="1027493"/>
                  </a:lnTo>
                  <a:lnTo>
                    <a:pt x="0" y="1027493"/>
                  </a:lnTo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21494" y="2543770"/>
              <a:ext cx="344433" cy="236080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1823209" y="2163136"/>
              <a:ext cx="0" cy="384810"/>
            </a:xfrm>
            <a:custGeom>
              <a:avLst/>
              <a:gdLst/>
              <a:ahLst/>
              <a:cxnLst/>
              <a:rect l="l" t="t" r="r" b="b"/>
              <a:pathLst>
                <a:path h="384810">
                  <a:moveTo>
                    <a:pt x="0" y="0"/>
                  </a:moveTo>
                  <a:lnTo>
                    <a:pt x="0" y="384573"/>
                  </a:lnTo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3580413" y="1202370"/>
            <a:ext cx="3718560" cy="105981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6985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circuit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seen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opposite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part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series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part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in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parallel.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315"/>
              </a:lnSpc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circle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round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series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part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label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‘SERIES’.</a:t>
            </a:r>
            <a:endParaRPr sz="1200">
              <a:latin typeface="Arial"/>
              <a:cs typeface="Arial"/>
            </a:endParaRPr>
          </a:p>
          <a:p>
            <a:pPr marL="12700" marR="631190">
              <a:lnSpc>
                <a:spcPts val="1340"/>
              </a:lnSpc>
              <a:spcBef>
                <a:spcPts val="137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circle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round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parallel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part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label ‘PARALLEL’.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02167" y="5648976"/>
            <a:ext cx="396430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will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happen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circuit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if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motors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fails?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02167" y="6785847"/>
            <a:ext cx="53797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5.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opinion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part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circuit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weak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point?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answer.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86600" y="7899018"/>
            <a:ext cx="7014845" cy="37909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6.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Redesign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circuit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above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so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all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components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parallel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LEDs.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may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need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other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components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order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protect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LEDs.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580417" y="2954400"/>
            <a:ext cx="3718560" cy="54927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piece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electronics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simulation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software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that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could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circuit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similar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circuit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opposite.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580417" y="3688552"/>
            <a:ext cx="375920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45865" algn="l"/>
              </a:tabLst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NAME: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941953" y="602553"/>
            <a:ext cx="5749290" cy="29591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586740">
              <a:lnSpc>
                <a:spcPct val="100000"/>
              </a:lnSpc>
              <a:spcBef>
                <a:spcPts val="260"/>
              </a:spcBef>
              <a:tabLst>
                <a:tab pos="2112010" algn="l"/>
              </a:tabLst>
            </a:pP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400" spc="-5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4629" dirty="0">
                <a:solidFill>
                  <a:srgbClr val="DD2B1C"/>
                </a:solidFill>
                <a:latin typeface="Arial"/>
                <a:cs typeface="Arial"/>
                <a:hlinkClick r:id="rId7"/>
              </a:rPr>
              <a:t>https://technologystudent.com/elec1/spcirc1.htm</a:t>
            </a:r>
            <a:endParaRPr sz="1800" baseline="4629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D2B1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184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elec10.cdr</dc:title>
  <dc:creator>BY V.RYAN</dc:creator>
  <cp:keywords>SERIES AND PARALLEL CIRCUIT - EXAMINATION QUESTIONS</cp:keywords>
  <cp:lastModifiedBy>Vincent RYan</cp:lastModifiedBy>
  <cp:revision>1</cp:revision>
  <dcterms:created xsi:type="dcterms:W3CDTF">2022-08-22T16:03:53Z</dcterms:created>
  <dcterms:modified xsi:type="dcterms:W3CDTF">2022-08-22T16:04:30Z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2022-08-22T00:00:00Z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2022-08-22T00:00:00Z</vt:filetime>
  </property>
  <property fmtid="{D5CDD505-2E9C-101B-9397-08002B2CF9AE}" pid="5" name="Producer">
    <vt:lpwstr>Corel PDF Engine Version 19.1.0.419</vt:lpwstr>
  </property>
</Properties>
</file>